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embeddedFontLst>
    <p:embeddedFont>
      <p:font typeface="Arial Black"/>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3" roundtripDataSignature="AMtx7mhBjvACu1sZmIrvB5LXB9XzH4jq2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ArialBlack-regular.fnt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4" name="Google Shape;8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5ff97d5a9d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g25ff97d5a9d_0_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5ff97d5a9d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5ff97d5a9d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5ff97d5a9d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25ff97d5a9d_0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5ff97d5a9d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g25ff97d5a9d_0_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5ff97d5a9d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g25ff97d5a9d_0_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5ff97d5a9d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g25ff97d5a9d_0_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5ff97d5a9d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g25ff97d5a9d_0_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5ff97d5a9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g25ff97d5a9d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5ff97d5a9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g25ff97d5a9d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5ff97d5a9d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g25ff97d5a9d_0_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5ff97d5a9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g25ff97d5a9d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5ff97d5a9d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g25ff97d5a9d_0_1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5ff97d5a9d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g25ff97d5a9d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5ff97d5a9d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g25ff97d5a9d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5ff97d5a9d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g25ff97d5a9d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5" name="Google Shape;15;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2" name="Google Shape;72;p1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3" name="Google Shape;73;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6" name="Shape 76"/>
        <p:cNvGrpSpPr/>
        <p:nvPr/>
      </p:nvGrpSpPr>
      <p:grpSpPr>
        <a:xfrm>
          <a:off x="0" y="0"/>
          <a:ext cx="0" cy="0"/>
          <a:chOff x="0" y="0"/>
          <a:chExt cx="0" cy="0"/>
        </a:xfrm>
      </p:grpSpPr>
      <p:sp>
        <p:nvSpPr>
          <p:cNvPr id="77" name="Google Shape;77;p1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8" name="Google Shape;78;p13"/>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9" name="Google Shape;79;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0" name="Google Shape;20;p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1" name="Google Shape;21;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6" name="Google Shape;26;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7" name="Google Shape;2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2" name="Google Shape;32;p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3" name="Google Shape;33;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8" name="Google Shape;38;p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9" name="Google Shape;39;p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5" name="Google Shape;45;p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6" name="Google Shape;46;p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7" name="Google Shape;47;p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8" name="Google Shape;48;p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9" name="Google Shape;49;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8" name="Google Shape;58;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9" name="Google Shape;59;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0" name="Google Shape;60;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 name="Shape 63"/>
        <p:cNvGrpSpPr/>
        <p:nvPr/>
      </p:nvGrpSpPr>
      <p:grpSpPr>
        <a:xfrm>
          <a:off x="0" y="0"/>
          <a:ext cx="0" cy="0"/>
          <a:chOff x="0" y="0"/>
          <a:chExt cx="0" cy="0"/>
        </a:xfrm>
      </p:grpSpPr>
      <p:sp>
        <p:nvSpPr>
          <p:cNvPr id="64" name="Google Shape;64;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5" name="Google Shape;65;p11"/>
          <p:cNvSpPr/>
          <p:nvPr>
            <p:ph idx="2" type="pic"/>
          </p:nvPr>
        </p:nvSpPr>
        <p:spPr>
          <a:xfrm>
            <a:off x="1792288" y="612775"/>
            <a:ext cx="5486400" cy="4114800"/>
          </a:xfrm>
          <a:prstGeom prst="rect">
            <a:avLst/>
          </a:prstGeom>
          <a:noFill/>
          <a:ln>
            <a:noFill/>
          </a:ln>
        </p:spPr>
      </p:sp>
      <p:sp>
        <p:nvSpPr>
          <p:cNvPr id="66" name="Google Shape;66;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7" name="Google Shape;67;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jp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7" name="Google Shape;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graphical user interface&#10;&#10;Description automatically generated" id="11" name="Google Shape;11;p2"/>
          <p:cNvPicPr preferRelativeResize="0"/>
          <p:nvPr/>
        </p:nvPicPr>
        <p:blipFill rotWithShape="1">
          <a:blip r:embed="rId1">
            <a:alphaModFix/>
          </a:blip>
          <a:srcRect b="0" l="0" r="0" t="0"/>
          <a:stretch/>
        </p:blipFill>
        <p:spPr>
          <a:xfrm>
            <a:off x="0" y="19050"/>
            <a:ext cx="9144000" cy="6838950"/>
          </a:xfrm>
          <a:prstGeom prst="rect">
            <a:avLst/>
          </a:prstGeom>
          <a:noFill/>
          <a:ln>
            <a:noFill/>
          </a:ln>
        </p:spPr>
      </p:pic>
      <p:pic>
        <p:nvPicPr>
          <p:cNvPr id="12" name="Google Shape;12;p2"/>
          <p:cNvPicPr preferRelativeResize="0"/>
          <p:nvPr/>
        </p:nvPicPr>
        <p:blipFill rotWithShape="1">
          <a:blip r:embed="rId2">
            <a:alphaModFix/>
          </a:blip>
          <a:srcRect b="0" l="0" r="0" t="0"/>
          <a:stretch/>
        </p:blipFill>
        <p:spPr>
          <a:xfrm>
            <a:off x="5940152" y="-5883"/>
            <a:ext cx="3137368" cy="208823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hub.ucd.ie/usis/!W_HU_MENU.P_PUBLISH?p_tag=GD-DOCLAND&amp;ID=221" TargetMode="External"/><Relationship Id="rId4" Type="http://schemas.openxmlformats.org/officeDocument/2006/relationships/hyperlink" Target="https://hub.ucd.ie/usis/!W_HU_MENU.P_PUBLISH?p_tag=GD-DOCLAND&amp;ID=221" TargetMode="External"/><Relationship Id="rId5" Type="http://schemas.openxmlformats.org/officeDocument/2006/relationships/hyperlink" Target="https://hub.ucd.ie/usis/!W_HU_MENU.P_PUBLISH?p_tag=GD-DOCLAND&amp;ID=22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ucd.ie/secca/t4media/SFTP06_NMHS.pdf" TargetMode="External"/><Relationship Id="rId4" Type="http://schemas.openxmlformats.org/officeDocument/2006/relationships/hyperlink" Target="https://www.ucd.ie/secca/t4media/SFTP06_NMHS.pdf" TargetMode="External"/><Relationship Id="rId5" Type="http://schemas.openxmlformats.org/officeDocument/2006/relationships/hyperlink" Target="https://www.ucd.ie/secca/t4media/SFTP06_NMHS.pdf" TargetMode="External"/><Relationship Id="rId6" Type="http://schemas.openxmlformats.org/officeDocument/2006/relationships/hyperlink" Target="https://www.ucd.ie/secca/t4media/SFTP06_NMHS.pdf" TargetMode="External"/><Relationship Id="rId7" Type="http://schemas.openxmlformats.org/officeDocument/2006/relationships/hyperlink" Target="https://www.ucd.ie/secca/t4media/SFTP06_NMHS.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5" name="Shape 85"/>
        <p:cNvGrpSpPr/>
        <p:nvPr/>
      </p:nvGrpSpPr>
      <p:grpSpPr>
        <a:xfrm>
          <a:off x="0" y="0"/>
          <a:ext cx="0" cy="0"/>
          <a:chOff x="0" y="0"/>
          <a:chExt cx="0" cy="0"/>
        </a:xfrm>
      </p:grpSpPr>
      <p:sp>
        <p:nvSpPr>
          <p:cNvPr id="86" name="Google Shape;86;p1"/>
          <p:cNvSpPr txBox="1"/>
          <p:nvPr/>
        </p:nvSpPr>
        <p:spPr>
          <a:xfrm>
            <a:off x="0" y="1524000"/>
            <a:ext cx="6559500" cy="4714800"/>
          </a:xfrm>
          <a:prstGeom prst="rect">
            <a:avLst/>
          </a:prstGeom>
          <a:noFill/>
          <a:ln>
            <a:noFill/>
          </a:ln>
        </p:spPr>
        <p:txBody>
          <a:bodyPr anchorCtr="0" anchor="t" bIns="91425" lIns="91425" spcFirstLastPara="1" rIns="91425" wrap="square" tIns="91425">
            <a:spAutoFit/>
          </a:bodyPr>
          <a:lstStyle/>
          <a:p>
            <a:pPr indent="0" lvl="0" marL="0" marR="0" rtl="0" algn="ctr">
              <a:lnSpc>
                <a:spcPct val="90000"/>
              </a:lnSpc>
              <a:spcBef>
                <a:spcPts val="0"/>
              </a:spcBef>
              <a:spcAft>
                <a:spcPts val="0"/>
              </a:spcAft>
              <a:buClr>
                <a:srgbClr val="000000"/>
              </a:buClr>
              <a:buSzPts val="4000"/>
              <a:buFont typeface="Arial"/>
              <a:buNone/>
            </a:pPr>
            <a:r>
              <a:rPr b="1" i="0" lang="en-US" sz="4100" u="none" cap="none" strike="noStrike">
                <a:solidFill>
                  <a:schemeClr val="lt1"/>
                </a:solidFill>
                <a:latin typeface="Calibri"/>
                <a:ea typeface="Calibri"/>
                <a:cs typeface="Calibri"/>
                <a:sym typeface="Calibri"/>
              </a:rPr>
              <a:t>Practice Placement </a:t>
            </a:r>
            <a:endParaRPr b="0" i="0" sz="1500" u="none" cap="none" strike="noStrike">
              <a:solidFill>
                <a:schemeClr val="dk1"/>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4000"/>
              <a:buFont typeface="Arial"/>
              <a:buNone/>
            </a:pPr>
            <a:r>
              <a:rPr b="1" i="0" lang="en-US" sz="4100" u="none" cap="none" strike="noStrike">
                <a:solidFill>
                  <a:schemeClr val="lt1"/>
                </a:solidFill>
                <a:latin typeface="Calibri"/>
                <a:ea typeface="Calibri"/>
                <a:cs typeface="Calibri"/>
                <a:sym typeface="Calibri"/>
              </a:rPr>
              <a:t>Allocations Office (PPAO)</a:t>
            </a:r>
            <a:endParaRPr b="0" i="0" sz="1500" u="none" cap="none" strike="noStrike">
              <a:solidFill>
                <a:schemeClr val="dk1"/>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3600"/>
              <a:buFont typeface="Arial"/>
              <a:buNone/>
            </a:pPr>
            <a:r>
              <a:t/>
            </a:r>
            <a:endParaRPr b="1" i="0" sz="3700" u="none" cap="none" strike="noStrike">
              <a:solidFill>
                <a:schemeClr val="lt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3600"/>
              <a:buFont typeface="Arial"/>
              <a:buNone/>
            </a:pPr>
            <a:r>
              <a:rPr b="1" i="0" lang="en-US" sz="3600" u="none" cap="none" strike="noStrike">
                <a:solidFill>
                  <a:schemeClr val="lt1"/>
                </a:solidFill>
                <a:latin typeface="Calibri"/>
                <a:ea typeface="Calibri"/>
                <a:cs typeface="Calibri"/>
                <a:sym typeface="Calibri"/>
              </a:rPr>
              <a:t>2023 Orientation</a:t>
            </a:r>
            <a:br>
              <a:rPr b="1" i="0" lang="en-US" sz="2800" u="none" cap="none" strike="noStrike">
                <a:solidFill>
                  <a:schemeClr val="dk1"/>
                </a:solidFill>
                <a:latin typeface="Calibri"/>
                <a:ea typeface="Calibri"/>
                <a:cs typeface="Calibri"/>
                <a:sym typeface="Calibri"/>
              </a:rPr>
            </a:br>
            <a:endParaRPr b="1" i="0" sz="28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rgbClr val="000000"/>
              </a:buClr>
              <a:buSzPts val="3600"/>
              <a:buFont typeface="Arial"/>
              <a:buNone/>
            </a:pPr>
            <a:r>
              <a:rPr b="1" i="0" lang="en-US" sz="3600" u="none" cap="none" strike="noStrike">
                <a:solidFill>
                  <a:schemeClr val="lt1"/>
                </a:solidFill>
                <a:latin typeface="Calibri"/>
                <a:ea typeface="Calibri"/>
                <a:cs typeface="Calibri"/>
                <a:sym typeface="Calibri"/>
              </a:rPr>
              <a:t>	</a:t>
            </a:r>
            <a:endParaRPr b="0" i="0" sz="1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3600"/>
              <a:buFont typeface="Arial"/>
              <a:buNone/>
            </a:pPr>
            <a:r>
              <a:rPr b="1" i="0" lang="en-US" sz="3600" u="none" cap="none" strike="noStrike">
                <a:solidFill>
                  <a:schemeClr val="lt1"/>
                </a:solidFill>
                <a:latin typeface="Calibri"/>
                <a:ea typeface="Calibri"/>
                <a:cs typeface="Calibri"/>
                <a:sym typeface="Calibri"/>
              </a:rPr>
              <a:t>		 If you need </a:t>
            </a:r>
            <a:endParaRPr b="0" i="0" sz="1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3600"/>
              <a:buFont typeface="Arial"/>
              <a:buNone/>
            </a:pPr>
            <a:r>
              <a:rPr b="1" i="0" lang="en-US" sz="3600" u="none" cap="none" strike="noStrike">
                <a:solidFill>
                  <a:schemeClr val="lt1"/>
                </a:solidFill>
                <a:latin typeface="Calibri"/>
                <a:ea typeface="Calibri"/>
                <a:cs typeface="Calibri"/>
                <a:sym typeface="Calibri"/>
              </a:rPr>
              <a:t>		to contact us</a:t>
            </a:r>
            <a:endParaRPr b="0" i="0" sz="1400" u="none" cap="none" strike="noStrike">
              <a:solidFill>
                <a:schemeClr val="dk1"/>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800"/>
              <a:buFont typeface="Arial"/>
              <a:buNone/>
            </a:pPr>
            <a:r>
              <a:t/>
            </a:r>
            <a:endParaRPr b="1" i="0" sz="18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800"/>
              <a:buFont typeface="Arial"/>
              <a:buNone/>
            </a:pPr>
            <a:r>
              <a:t/>
            </a:r>
            <a:endParaRPr b="1" i="0" sz="1800" u="none" cap="none" strike="noStrike">
              <a:solidFill>
                <a:schemeClr val="dk1"/>
              </a:solidFill>
              <a:latin typeface="Calibri"/>
              <a:ea typeface="Calibri"/>
              <a:cs typeface="Calibri"/>
              <a:sym typeface="Calibri"/>
            </a:endParaRPr>
          </a:p>
        </p:txBody>
      </p:sp>
      <p:pic>
        <p:nvPicPr>
          <p:cNvPr id="87" name="Google Shape;87;p1"/>
          <p:cNvPicPr preferRelativeResize="0"/>
          <p:nvPr/>
        </p:nvPicPr>
        <p:blipFill>
          <a:blip r:embed="rId3">
            <a:alphaModFix/>
          </a:blip>
          <a:stretch>
            <a:fillRect/>
          </a:stretch>
        </p:blipFill>
        <p:spPr>
          <a:xfrm>
            <a:off x="3924650" y="4322825"/>
            <a:ext cx="1670225" cy="1670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g25ff97d5a9d_0_41"/>
          <p:cNvSpPr txBox="1"/>
          <p:nvPr/>
        </p:nvSpPr>
        <p:spPr>
          <a:xfrm>
            <a:off x="107504" y="620688"/>
            <a:ext cx="6912300" cy="5088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2400"/>
              <a:buFont typeface="Arial"/>
              <a:buNone/>
            </a:pPr>
            <a:r>
              <a:t/>
            </a:r>
            <a:endParaRPr b="1" i="0" sz="24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lt1"/>
              </a:buClr>
              <a:buSzPts val="3200"/>
              <a:buFont typeface="Arial"/>
              <a:buNone/>
            </a:pPr>
            <a:r>
              <a:rPr b="1" i="0" lang="en-US" sz="3200" u="none" cap="none" strike="noStrike">
                <a:solidFill>
                  <a:schemeClr val="lt1"/>
                </a:solidFill>
                <a:latin typeface="Calibri"/>
                <a:ea typeface="Calibri"/>
                <a:cs typeface="Calibri"/>
                <a:sym typeface="Calibri"/>
              </a:rPr>
              <a:t>Vaccination and Screening Programme </a:t>
            </a:r>
            <a:endParaRPr/>
          </a:p>
          <a:p>
            <a:pPr indent="0" lvl="0" marL="0" marR="0" rtl="0" algn="l">
              <a:spcBef>
                <a:spcPts val="0"/>
              </a:spcBef>
              <a:spcAft>
                <a:spcPts val="0"/>
              </a:spcAft>
              <a:buClr>
                <a:schemeClr val="dk1"/>
              </a:buClr>
              <a:buSzPts val="3200"/>
              <a:buFont typeface="Arial"/>
              <a:buNone/>
            </a:pPr>
            <a:r>
              <a:t/>
            </a:r>
            <a:endParaRPr b="1" i="0" sz="32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Free service offered by your parent hospital’s occupational health department</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Strongly recommended to ensure your safety and that of staff/patients you will encounter</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Appointments will be scheduled from October onwards</a:t>
            </a:r>
            <a:endParaRPr/>
          </a:p>
          <a:p>
            <a:pPr indent="0" lvl="0" marL="0" marR="0" rtl="0" algn="ctr">
              <a:spcBef>
                <a:spcPts val="0"/>
              </a:spcBef>
              <a:spcAft>
                <a:spcPts val="0"/>
              </a:spcAft>
              <a:buClr>
                <a:schemeClr val="dk1"/>
              </a:buClr>
              <a:buSzPts val="700"/>
              <a:buFont typeface="Arial"/>
              <a:buNone/>
            </a:pPr>
            <a:r>
              <a:t/>
            </a:r>
            <a:endParaRPr b="0" i="0" sz="700" u="sng"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Please send your vaccine history information to your occupational health department ASAP as per Orientation Pack</a:t>
            </a:r>
            <a:endParaRPr/>
          </a:p>
          <a:p>
            <a:pPr indent="0" lvl="0" marL="0" marR="0" rtl="0" algn="l">
              <a:spcBef>
                <a:spcPts val="0"/>
              </a:spcBef>
              <a:spcAft>
                <a:spcPts val="0"/>
              </a:spcAft>
              <a:buClr>
                <a:schemeClr val="dk1"/>
              </a:buClr>
              <a:buSzPts val="800"/>
              <a:buFont typeface="Arial"/>
              <a:buNone/>
            </a:pPr>
            <a:r>
              <a:t/>
            </a:r>
            <a:endParaRPr b="0" i="0" sz="800" u="none" cap="none" strike="noStrike">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5ff97d5a9d_0_45"/>
          <p:cNvSpPr txBox="1"/>
          <p:nvPr/>
        </p:nvSpPr>
        <p:spPr>
          <a:xfrm>
            <a:off x="1630" y="561256"/>
            <a:ext cx="6874500" cy="6061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2400"/>
              <a:buFont typeface="Arial"/>
              <a:buNone/>
            </a:pPr>
            <a:r>
              <a:t/>
            </a:r>
            <a:endParaRPr b="1" i="0" sz="24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lt1"/>
              </a:buClr>
              <a:buSzPts val="3200"/>
              <a:buFont typeface="Arial"/>
              <a:buNone/>
            </a:pPr>
            <a:r>
              <a:rPr b="1" i="0" lang="en-US" sz="3100" u="none" cap="none" strike="noStrike">
                <a:solidFill>
                  <a:schemeClr val="lt1"/>
                </a:solidFill>
                <a:latin typeface="Calibri"/>
                <a:ea typeface="Calibri"/>
                <a:cs typeface="Calibri"/>
                <a:sym typeface="Calibri"/>
              </a:rPr>
              <a:t>Vaccination and Screening Programme </a:t>
            </a:r>
            <a:endParaRPr sz="1300"/>
          </a:p>
          <a:p>
            <a:pPr indent="0" lvl="0" marL="0" marR="0" rtl="0" algn="l">
              <a:spcBef>
                <a:spcPts val="0"/>
              </a:spcBef>
              <a:spcAft>
                <a:spcPts val="0"/>
              </a:spcAft>
              <a:buClr>
                <a:schemeClr val="dk1"/>
              </a:buClr>
              <a:buSzPts val="3200"/>
              <a:buFont typeface="Arial"/>
              <a:buNone/>
            </a:pPr>
            <a:r>
              <a:t/>
            </a:r>
            <a:endParaRPr b="1" i="0" sz="31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400"/>
              <a:buFont typeface="Arial"/>
              <a:buNone/>
            </a:pPr>
            <a:r>
              <a:rPr b="0" i="0" lang="en-US" sz="2300" u="none" cap="none" strike="noStrike">
                <a:solidFill>
                  <a:schemeClr val="lt1"/>
                </a:solidFill>
                <a:latin typeface="Calibri"/>
                <a:ea typeface="Calibri"/>
                <a:cs typeface="Calibri"/>
                <a:sym typeface="Calibri"/>
              </a:rPr>
              <a:t>COVID-19 and Influenza vaccinations also highly recommended</a:t>
            </a:r>
            <a:endParaRPr sz="1300"/>
          </a:p>
          <a:p>
            <a:pPr indent="-336550" lvl="0" marL="342900" marR="0" rtl="0" algn="l">
              <a:spcBef>
                <a:spcPts val="0"/>
              </a:spcBef>
              <a:spcAft>
                <a:spcPts val="0"/>
              </a:spcAft>
              <a:buClr>
                <a:schemeClr val="lt1"/>
              </a:buClr>
              <a:buSzPts val="1900"/>
              <a:buFont typeface="Arial"/>
              <a:buChar char="•"/>
            </a:pPr>
            <a:r>
              <a:rPr b="0" i="0" lang="en-US" sz="1900" u="none" cap="none" strike="noStrike">
                <a:solidFill>
                  <a:schemeClr val="lt1"/>
                </a:solidFill>
                <a:latin typeface="Calibri"/>
                <a:ea typeface="Calibri"/>
                <a:cs typeface="Calibri"/>
                <a:sym typeface="Calibri"/>
              </a:rPr>
              <a:t>Not offered through occupational health but available through HSE</a:t>
            </a:r>
            <a:endParaRPr sz="1300"/>
          </a:p>
          <a:p>
            <a:pPr indent="-336550" lvl="0" marL="342900" marR="0" rtl="0" algn="l">
              <a:spcBef>
                <a:spcPts val="0"/>
              </a:spcBef>
              <a:spcAft>
                <a:spcPts val="0"/>
              </a:spcAft>
              <a:buClr>
                <a:schemeClr val="lt1"/>
              </a:buClr>
              <a:buSzPts val="1900"/>
              <a:buFont typeface="Arial"/>
              <a:buChar char="•"/>
            </a:pPr>
            <a:r>
              <a:rPr b="0" i="0" lang="en-US" sz="1900" u="none" cap="none" strike="noStrike">
                <a:solidFill>
                  <a:schemeClr val="lt1"/>
                </a:solidFill>
                <a:latin typeface="Calibri"/>
                <a:ea typeface="Calibri"/>
                <a:cs typeface="Calibri"/>
                <a:sym typeface="Calibri"/>
              </a:rPr>
              <a:t>Students not fully vaccinated while on practice placement must minimize contact with patients, to the greatest degree possible, in high-risk areas</a:t>
            </a:r>
            <a:endParaRPr b="0" i="0" sz="19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2400"/>
              <a:buFont typeface="Arial"/>
              <a:buNone/>
            </a:pPr>
            <a:r>
              <a:t/>
            </a:r>
            <a:endParaRPr b="0" i="0" sz="23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400"/>
              <a:buFont typeface="Arial"/>
              <a:buNone/>
            </a:pPr>
            <a:r>
              <a:rPr b="0" i="0" lang="en-US" sz="2300" u="none" cap="none" strike="noStrike">
                <a:solidFill>
                  <a:schemeClr val="lt1"/>
                </a:solidFill>
                <a:latin typeface="Calibri"/>
                <a:ea typeface="Calibri"/>
                <a:cs typeface="Calibri"/>
                <a:sym typeface="Calibri"/>
              </a:rPr>
              <a:t>Some HSP’s will require proof of COVID-19 vaccination </a:t>
            </a:r>
            <a:endParaRPr sz="1300"/>
          </a:p>
          <a:p>
            <a:pPr indent="-336550" lvl="0" marL="342900" marR="0" rtl="0" algn="l">
              <a:spcBef>
                <a:spcPts val="0"/>
              </a:spcBef>
              <a:spcAft>
                <a:spcPts val="0"/>
              </a:spcAft>
              <a:buClr>
                <a:schemeClr val="lt1"/>
              </a:buClr>
              <a:buSzPts val="1900"/>
              <a:buFont typeface="Arial"/>
              <a:buChar char="•"/>
            </a:pPr>
            <a:r>
              <a:rPr b="0" i="0" lang="en-US" sz="1900" u="none" cap="none" strike="noStrike">
                <a:solidFill>
                  <a:schemeClr val="lt1"/>
                </a:solidFill>
                <a:latin typeface="Calibri"/>
                <a:ea typeface="Calibri"/>
                <a:cs typeface="Calibri"/>
                <a:sym typeface="Calibri"/>
              </a:rPr>
              <a:t>Bring your COVID-19 vaccination certificate to all your practice placements</a:t>
            </a:r>
            <a:endParaRPr sz="1300"/>
          </a:p>
          <a:p>
            <a:pPr indent="0" lvl="0" marL="0" marR="0" rtl="0" algn="l">
              <a:spcBef>
                <a:spcPts val="0"/>
              </a:spcBef>
              <a:spcAft>
                <a:spcPts val="0"/>
              </a:spcAft>
              <a:buClr>
                <a:schemeClr val="dk1"/>
              </a:buClr>
              <a:buSzPts val="2000"/>
              <a:buFont typeface="Arial"/>
              <a:buNone/>
            </a:pPr>
            <a:r>
              <a:t/>
            </a:r>
            <a:endParaRPr b="0" i="0" sz="2000" u="none" cap="none" strike="noStrike">
              <a:solidFill>
                <a:schemeClr val="lt1"/>
              </a:solidFill>
              <a:latin typeface="Calibri"/>
              <a:ea typeface="Calibri"/>
              <a:cs typeface="Calibri"/>
              <a:sym typeface="Calibri"/>
            </a:endParaRPr>
          </a:p>
          <a:p>
            <a:pPr indent="0" lvl="0" marL="0" marR="0" rtl="0" algn="ctr">
              <a:spcBef>
                <a:spcPts val="0"/>
              </a:spcBef>
              <a:spcAft>
                <a:spcPts val="0"/>
              </a:spcAft>
              <a:buClr>
                <a:schemeClr val="dk1"/>
              </a:buClr>
              <a:buSzPts val="700"/>
              <a:buFont typeface="Arial"/>
              <a:buNone/>
            </a:pPr>
            <a:r>
              <a:t/>
            </a:r>
            <a:endParaRPr b="0" i="0" sz="700" u="sng"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800"/>
              <a:buFont typeface="Arial"/>
              <a:buNone/>
            </a:pPr>
            <a:r>
              <a:t/>
            </a:r>
            <a:endParaRPr b="0" i="0" sz="800" u="none" cap="none" strike="noStrike">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5ff97d5a9d_0_49"/>
          <p:cNvSpPr txBox="1"/>
          <p:nvPr/>
        </p:nvSpPr>
        <p:spPr>
          <a:xfrm>
            <a:off x="107504" y="548680"/>
            <a:ext cx="6912900" cy="748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lnSpc>
                <a:spcPct val="80000"/>
              </a:lnSpc>
              <a:spcBef>
                <a:spcPts val="0"/>
              </a:spcBef>
              <a:spcAft>
                <a:spcPts val="0"/>
              </a:spcAft>
              <a:buClr>
                <a:schemeClr val="lt1"/>
              </a:buClr>
              <a:buSzPts val="3200"/>
              <a:buFont typeface="Arial"/>
              <a:buNone/>
            </a:pPr>
            <a:r>
              <a:rPr b="1" i="0" lang="en-US" sz="3200" u="none" cap="none" strike="noStrike">
                <a:solidFill>
                  <a:schemeClr val="lt1"/>
                </a:solidFill>
                <a:latin typeface="Calibri"/>
                <a:ea typeface="Calibri"/>
                <a:cs typeface="Calibri"/>
                <a:sym typeface="Calibri"/>
              </a:rPr>
              <a:t>ARC – Practice Placement Record</a:t>
            </a:r>
            <a:endParaRPr/>
          </a:p>
          <a:p>
            <a:pPr indent="0" lvl="0" marL="0" marR="0" rtl="0" algn="l">
              <a:spcBef>
                <a:spcPts val="0"/>
              </a:spcBef>
              <a:spcAft>
                <a:spcPts val="0"/>
              </a:spcAft>
              <a:buClr>
                <a:schemeClr val="dk1"/>
              </a:buClr>
              <a:buSzPts val="3200"/>
              <a:buFont typeface="Arial"/>
              <a:buNone/>
            </a:pPr>
            <a:r>
              <a:t/>
            </a:r>
            <a:endParaRPr b="1" i="0" sz="32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ARC is the online system used to administer and permanently record your practice placement details</a:t>
            </a:r>
            <a:endParaRPr/>
          </a:p>
          <a:p>
            <a:pPr indent="0" lvl="0" marL="0" marR="0" rtl="0" algn="l">
              <a:spcBef>
                <a:spcPts val="0"/>
              </a:spcBef>
              <a:spcAft>
                <a:spcPts val="0"/>
              </a:spcAft>
              <a:buClr>
                <a:schemeClr val="dk1"/>
              </a:buClr>
              <a:buSzPts val="2400"/>
              <a:buFont typeface="Arial"/>
              <a:buNone/>
            </a:pPr>
            <a:r>
              <a:t/>
            </a:r>
            <a:endParaRPr b="0" i="0" sz="24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Login details will be sent to you later in the Trimester and you will be given a demonstration during your Academic Advisory</a:t>
            </a:r>
            <a:endParaRPr/>
          </a:p>
          <a:p>
            <a:pPr indent="0" lvl="0" marL="0" marR="0" rtl="0" algn="l">
              <a:spcBef>
                <a:spcPts val="0"/>
              </a:spcBef>
              <a:spcAft>
                <a:spcPts val="0"/>
              </a:spcAft>
              <a:buClr>
                <a:schemeClr val="dk1"/>
              </a:buClr>
              <a:buSzPts val="2400"/>
              <a:buFont typeface="Arial"/>
              <a:buNone/>
            </a:pPr>
            <a:r>
              <a:t/>
            </a:r>
            <a:endParaRPr b="0" i="0" sz="24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ARC will provide to you:</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Details of your practice placement: location, duration, contact information</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Your Personal Tutor contact information</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In stage 2/3 it will detail your MRSA screening appointments</a:t>
            </a:r>
            <a:endParaRPr b="0" i="0" sz="2000" u="none" cap="none" strike="noStrike">
              <a:solidFill>
                <a:schemeClr val="lt1"/>
              </a:solidFill>
              <a:latin typeface="Calibri"/>
              <a:ea typeface="Calibri"/>
              <a:cs typeface="Calibri"/>
              <a:sym typeface="Calibri"/>
            </a:endParaRPr>
          </a:p>
          <a:p>
            <a:pPr indent="-190500" lvl="0" marL="342900" marR="0" rtl="0" algn="l">
              <a:spcBef>
                <a:spcPts val="0"/>
              </a:spcBef>
              <a:spcAft>
                <a:spcPts val="0"/>
              </a:spcAft>
              <a:buClr>
                <a:schemeClr val="dk1"/>
              </a:buClr>
              <a:buSzPts val="2400"/>
              <a:buFont typeface="Arial"/>
              <a:buNone/>
            </a:pPr>
            <a:r>
              <a:t/>
            </a:r>
            <a:endParaRPr b="0" i="0" sz="2400" u="none" cap="none" strike="noStrike">
              <a:solidFill>
                <a:schemeClr val="lt1"/>
              </a:solidFill>
              <a:latin typeface="Calibri"/>
              <a:ea typeface="Calibri"/>
              <a:cs typeface="Calibri"/>
              <a:sym typeface="Calibri"/>
            </a:endParaRPr>
          </a:p>
          <a:p>
            <a:pPr indent="-190500" lvl="0" marL="342900" marR="0" rtl="0" algn="l">
              <a:spcBef>
                <a:spcPts val="0"/>
              </a:spcBef>
              <a:spcAft>
                <a:spcPts val="0"/>
              </a:spcAft>
              <a:buClr>
                <a:schemeClr val="dk1"/>
              </a:buClr>
              <a:buSzPts val="2400"/>
              <a:buFont typeface="Arial"/>
              <a:buNone/>
            </a:pPr>
            <a:r>
              <a:t/>
            </a:r>
            <a:endParaRPr b="0" i="0" sz="24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None/>
            </a:pPr>
            <a:r>
              <a:t/>
            </a:r>
            <a:endParaRPr b="0" i="0" sz="20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None/>
            </a:pPr>
            <a:r>
              <a:t/>
            </a:r>
            <a:endParaRPr b="0" i="0" sz="2000" u="none" cap="none" strike="noStrike">
              <a:solidFill>
                <a:schemeClr val="lt1"/>
              </a:solidFill>
              <a:latin typeface="Calibri"/>
              <a:ea typeface="Calibri"/>
              <a:cs typeface="Calibri"/>
              <a:sym typeface="Calibri"/>
            </a:endParaRPr>
          </a:p>
          <a:p>
            <a:pPr indent="0" lvl="0" marL="0" marR="0" rtl="0" algn="ctr">
              <a:spcBef>
                <a:spcPts val="0"/>
              </a:spcBef>
              <a:spcAft>
                <a:spcPts val="0"/>
              </a:spcAft>
              <a:buClr>
                <a:schemeClr val="dk1"/>
              </a:buClr>
              <a:buSzPts val="700"/>
              <a:buFont typeface="Arial"/>
              <a:buNone/>
            </a:pPr>
            <a:r>
              <a:t/>
            </a:r>
            <a:endParaRPr b="0" i="0" sz="700" u="sng"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800"/>
              <a:buFont typeface="Arial"/>
              <a:buNone/>
            </a:pPr>
            <a:r>
              <a:t/>
            </a:r>
            <a:endParaRPr b="0" i="0" sz="800" u="none" cap="none" strike="noStrik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25ff97d5a9d_0_53"/>
          <p:cNvSpPr txBox="1"/>
          <p:nvPr/>
        </p:nvSpPr>
        <p:spPr>
          <a:xfrm>
            <a:off x="250825" y="549275"/>
            <a:ext cx="5977500" cy="54612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accent1"/>
              </a:buClr>
              <a:buSzPts val="1400"/>
              <a:buFont typeface="Arial"/>
              <a:buNone/>
            </a:pPr>
            <a:r>
              <a:t/>
            </a:r>
            <a:endParaRPr b="1" i="0" sz="1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400"/>
              <a:buFont typeface="Arial"/>
              <a:buNone/>
            </a:pPr>
            <a:r>
              <a:t/>
            </a:r>
            <a:endParaRPr b="1" i="0" sz="1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600"/>
              <a:buFont typeface="Arial"/>
              <a:buNone/>
            </a:pPr>
            <a:r>
              <a:t/>
            </a:r>
            <a:endParaRPr b="1" i="0" sz="16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t/>
            </a:r>
            <a:endParaRPr b="1" i="0" sz="2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3200"/>
              <a:buFont typeface="Arial"/>
              <a:buNone/>
            </a:pPr>
            <a:r>
              <a:rPr b="1" i="0" lang="en-US" sz="3200" u="none" cap="none" strike="noStrike">
                <a:solidFill>
                  <a:schemeClr val="lt1"/>
                </a:solidFill>
                <a:latin typeface="Calibri"/>
                <a:ea typeface="Calibri"/>
                <a:cs typeface="Calibri"/>
                <a:sym typeface="Calibri"/>
              </a:rPr>
              <a:t>Orientation Documentation</a:t>
            </a:r>
            <a:endParaRPr/>
          </a:p>
          <a:p>
            <a:pPr indent="0" lvl="0" marL="0" marR="0" rtl="0" algn="l">
              <a:lnSpc>
                <a:spcPct val="80000"/>
              </a:lnSpc>
              <a:spcBef>
                <a:spcPts val="0"/>
              </a:spcBef>
              <a:spcAft>
                <a:spcPts val="0"/>
              </a:spcAft>
              <a:buClr>
                <a:schemeClr val="accent1"/>
              </a:buClr>
              <a:buSzPts val="2400"/>
              <a:buFont typeface="Arial"/>
              <a:buNone/>
            </a:pPr>
            <a:r>
              <a:t/>
            </a:r>
            <a:endParaRPr b="1" i="0" sz="2400" u="sng"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rPr b="0" i="0" lang="en-US" sz="2400" u="none" cap="none" strike="noStrike">
                <a:solidFill>
                  <a:schemeClr val="lt1"/>
                </a:solidFill>
                <a:latin typeface="Calibri"/>
                <a:ea typeface="Calibri"/>
                <a:cs typeface="Calibri"/>
                <a:sym typeface="Calibri"/>
              </a:rPr>
              <a:t>Mandatory documentation/online responses required by </a:t>
            </a:r>
            <a:r>
              <a:rPr b="1" i="0" lang="en-US" sz="2400" u="none" cap="none" strike="noStrike">
                <a:solidFill>
                  <a:schemeClr val="lt1"/>
                </a:solidFill>
                <a:latin typeface="Calibri"/>
                <a:ea typeface="Calibri"/>
                <a:cs typeface="Calibri"/>
                <a:sym typeface="Calibri"/>
              </a:rPr>
              <a:t>ALL</a:t>
            </a:r>
            <a:r>
              <a:rPr b="0" i="0" lang="en-US" sz="2400" u="none" cap="none" strike="noStrike">
                <a:solidFill>
                  <a:schemeClr val="lt1"/>
                </a:solidFill>
                <a:latin typeface="Calibri"/>
                <a:ea typeface="Calibri"/>
                <a:cs typeface="Calibri"/>
                <a:sym typeface="Calibri"/>
              </a:rPr>
              <a:t> students – no practice placements can be arranged until complete</a:t>
            </a:r>
            <a:endParaRPr/>
          </a:p>
          <a:p>
            <a:pPr indent="0" lvl="0" marL="0" marR="0" rtl="0" algn="l">
              <a:lnSpc>
                <a:spcPct val="80000"/>
              </a:lnSpc>
              <a:spcBef>
                <a:spcPts val="0"/>
              </a:spcBef>
              <a:spcAft>
                <a:spcPts val="0"/>
              </a:spcAft>
              <a:buClr>
                <a:schemeClr val="accent1"/>
              </a:buClr>
              <a:buSzPts val="2400"/>
              <a:buFont typeface="Arial"/>
              <a:buNone/>
            </a:pPr>
            <a:r>
              <a:t/>
            </a:r>
            <a:endParaRPr b="0" i="0" sz="24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rPr b="0" i="0" lang="en-US" sz="2400" u="none" cap="none" strike="noStrike">
                <a:solidFill>
                  <a:schemeClr val="lt1"/>
                </a:solidFill>
                <a:latin typeface="Calibri"/>
                <a:ea typeface="Calibri"/>
                <a:cs typeface="Calibri"/>
                <a:sym typeface="Calibri"/>
              </a:rPr>
              <a:t>Detailed overview offered in our Q&amp;A Session this afternoon at 2:30</a:t>
            </a:r>
            <a:endParaRPr/>
          </a:p>
          <a:p>
            <a:pPr indent="0" lvl="0" marL="0" marR="0" rtl="0" algn="l">
              <a:lnSpc>
                <a:spcPct val="80000"/>
              </a:lnSpc>
              <a:spcBef>
                <a:spcPts val="0"/>
              </a:spcBef>
              <a:spcAft>
                <a:spcPts val="0"/>
              </a:spcAft>
              <a:buClr>
                <a:schemeClr val="accent1"/>
              </a:buClr>
              <a:buSzPts val="2400"/>
              <a:buFont typeface="Arial"/>
              <a:buNone/>
            </a:pPr>
            <a:r>
              <a:t/>
            </a:r>
            <a:endParaRPr b="0" i="0" sz="2400" u="none" cap="none" strike="noStrike">
              <a:solidFill>
                <a:schemeClr val="lt1"/>
              </a:solidFill>
              <a:latin typeface="Calibri"/>
              <a:ea typeface="Calibri"/>
              <a:cs typeface="Calibri"/>
              <a:sym typeface="Calibri"/>
            </a:endParaRPr>
          </a:p>
          <a:p>
            <a:pPr indent="-285750" lvl="0" marL="285750" marR="0" rtl="0" algn="l">
              <a:lnSpc>
                <a:spcPct val="80000"/>
              </a:lnSpc>
              <a:spcBef>
                <a:spcPts val="0"/>
              </a:spcBef>
              <a:spcAft>
                <a:spcPts val="0"/>
              </a:spcAft>
              <a:buClr>
                <a:schemeClr val="accent1"/>
              </a:buClr>
              <a:buSzPts val="2400"/>
              <a:buFont typeface="Arial"/>
              <a:buChar char="•"/>
            </a:pPr>
            <a:r>
              <a:rPr b="0" i="0" lang="en-US" sz="2400" u="none" cap="none" strike="noStrike">
                <a:solidFill>
                  <a:schemeClr val="lt1"/>
                </a:solidFill>
                <a:latin typeface="Calibri"/>
                <a:ea typeface="Calibri"/>
                <a:cs typeface="Calibri"/>
                <a:sym typeface="Calibri"/>
              </a:rPr>
              <a:t>Programme requirements on SISweb</a:t>
            </a:r>
            <a:endParaRPr/>
          </a:p>
          <a:p>
            <a:pPr indent="-285750" lvl="0" marL="285750" marR="0" rtl="0" algn="l">
              <a:lnSpc>
                <a:spcPct val="80000"/>
              </a:lnSpc>
              <a:spcBef>
                <a:spcPts val="0"/>
              </a:spcBef>
              <a:spcAft>
                <a:spcPts val="0"/>
              </a:spcAft>
              <a:buClr>
                <a:schemeClr val="accent1"/>
              </a:buClr>
              <a:buSzPts val="2400"/>
              <a:buFont typeface="Arial"/>
              <a:buChar char="•"/>
            </a:pPr>
            <a:r>
              <a:rPr b="0" i="0" lang="en-US" sz="2400" u="none" cap="none" strike="noStrike">
                <a:solidFill>
                  <a:schemeClr val="lt1"/>
                </a:solidFill>
                <a:latin typeface="Calibri"/>
                <a:ea typeface="Calibri"/>
                <a:cs typeface="Calibri"/>
                <a:sym typeface="Calibri"/>
              </a:rPr>
              <a:t>Garda vetting - we can </a:t>
            </a:r>
            <a:r>
              <a:rPr lang="en-US" sz="2400">
                <a:solidFill>
                  <a:schemeClr val="lt1"/>
                </a:solidFill>
                <a:latin typeface="Calibri"/>
                <a:ea typeface="Calibri"/>
                <a:cs typeface="Calibri"/>
                <a:sym typeface="Calibri"/>
              </a:rPr>
              <a:t>certify your document copies</a:t>
            </a:r>
            <a:endParaRPr/>
          </a:p>
          <a:p>
            <a:pPr indent="-285750" lvl="0" marL="285750" marR="0" rtl="0" algn="l">
              <a:lnSpc>
                <a:spcPct val="80000"/>
              </a:lnSpc>
              <a:spcBef>
                <a:spcPts val="0"/>
              </a:spcBef>
              <a:spcAft>
                <a:spcPts val="0"/>
              </a:spcAft>
              <a:buClr>
                <a:schemeClr val="accent1"/>
              </a:buClr>
              <a:buSzPts val="2400"/>
              <a:buFont typeface="Arial"/>
              <a:buChar char="•"/>
            </a:pPr>
            <a:r>
              <a:rPr b="0" i="0" lang="en-US" sz="2400" u="none" cap="none" strike="noStrike">
                <a:solidFill>
                  <a:schemeClr val="lt1"/>
                </a:solidFill>
                <a:latin typeface="Calibri"/>
                <a:ea typeface="Calibri"/>
                <a:cs typeface="Calibri"/>
                <a:sym typeface="Calibri"/>
              </a:rPr>
              <a:t>Vaccine history evidence </a:t>
            </a:r>
            <a:endParaRPr/>
          </a:p>
          <a:p>
            <a:pPr indent="-285750" lvl="0" marL="285750" marR="0" rtl="0" algn="l">
              <a:lnSpc>
                <a:spcPct val="80000"/>
              </a:lnSpc>
              <a:spcBef>
                <a:spcPts val="0"/>
              </a:spcBef>
              <a:spcAft>
                <a:spcPts val="0"/>
              </a:spcAft>
              <a:buClr>
                <a:schemeClr val="accent1"/>
              </a:buClr>
              <a:buSzPts val="2400"/>
              <a:buFont typeface="Arial"/>
              <a:buChar char="•"/>
            </a:pPr>
            <a:r>
              <a:rPr b="0" i="0" lang="en-US" sz="2400" u="none" cap="none" strike="noStrike">
                <a:solidFill>
                  <a:schemeClr val="lt1"/>
                </a:solidFill>
                <a:latin typeface="Calibri"/>
                <a:ea typeface="Calibri"/>
                <a:cs typeface="Calibri"/>
                <a:sym typeface="Calibri"/>
              </a:rPr>
              <a:t>Register with NMBI</a:t>
            </a:r>
            <a:endParaRPr/>
          </a:p>
          <a:p>
            <a:pPr indent="-285750" lvl="0" marL="285750" marR="0" rtl="0" algn="l">
              <a:lnSpc>
                <a:spcPct val="80000"/>
              </a:lnSpc>
              <a:spcBef>
                <a:spcPts val="0"/>
              </a:spcBef>
              <a:spcAft>
                <a:spcPts val="0"/>
              </a:spcAft>
              <a:buClr>
                <a:schemeClr val="accent1"/>
              </a:buClr>
              <a:buSzPts val="2400"/>
              <a:buFont typeface="Arial"/>
              <a:buChar char="•"/>
            </a:pPr>
            <a:r>
              <a:rPr b="0" i="0" lang="en-US" sz="2400" u="none" cap="none" strike="noStrike">
                <a:solidFill>
                  <a:schemeClr val="lt1"/>
                </a:solidFill>
                <a:latin typeface="Calibri"/>
                <a:ea typeface="Calibri"/>
                <a:cs typeface="Calibri"/>
                <a:sym typeface="Calibri"/>
              </a:rPr>
              <a:t>Complete Qualtrics orientation surveys</a:t>
            </a:r>
            <a:endParaRPr b="0" i="1" sz="1800" u="none" cap="none" strike="noStrike">
              <a:solidFill>
                <a:srgbClr val="000000"/>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5ff97d5a9d_0_61"/>
          <p:cNvSpPr txBox="1"/>
          <p:nvPr/>
        </p:nvSpPr>
        <p:spPr>
          <a:xfrm>
            <a:off x="250825" y="549275"/>
            <a:ext cx="5977500" cy="57936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accent1"/>
              </a:buClr>
              <a:buSzPts val="1400"/>
              <a:buFont typeface="Arial"/>
              <a:buNone/>
            </a:pPr>
            <a:r>
              <a:t/>
            </a:r>
            <a:endParaRPr b="1" i="0" sz="1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400"/>
              <a:buFont typeface="Arial"/>
              <a:buNone/>
            </a:pPr>
            <a:r>
              <a:t/>
            </a:r>
            <a:endParaRPr b="1" i="0" sz="1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600"/>
              <a:buFont typeface="Arial"/>
              <a:buNone/>
            </a:pPr>
            <a:r>
              <a:t/>
            </a:r>
            <a:endParaRPr b="1" i="0" sz="16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t/>
            </a:r>
            <a:endParaRPr b="1" i="0" sz="2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3200"/>
              <a:buFont typeface="Arial"/>
              <a:buNone/>
            </a:pPr>
            <a:r>
              <a:rPr b="1" i="0" lang="en-US" sz="3200" u="none" cap="none" strike="noStrike">
                <a:solidFill>
                  <a:schemeClr val="lt1"/>
                </a:solidFill>
                <a:latin typeface="Calibri"/>
                <a:ea typeface="Calibri"/>
                <a:cs typeface="Calibri"/>
                <a:sym typeface="Calibri"/>
              </a:rPr>
              <a:t>NVB – Garda Vetting</a:t>
            </a:r>
            <a:endParaRPr b="1" i="0" sz="24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t/>
            </a:r>
            <a:endParaRPr b="1" i="0" sz="2400" u="none" cap="none" strike="noStrike">
              <a:solidFill>
                <a:schemeClr val="lt1"/>
              </a:solidFill>
              <a:latin typeface="Calibri"/>
              <a:ea typeface="Calibri"/>
              <a:cs typeface="Calibri"/>
              <a:sym typeface="Calibri"/>
            </a:endParaRPr>
          </a:p>
          <a:p>
            <a:pPr indent="0" lvl="0" marL="0" marR="0" rtl="0" algn="l">
              <a:spcBef>
                <a:spcPts val="60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Garda Vetting is a requirement for all nursing and midwifery students in order to attend practice placements</a:t>
            </a:r>
            <a:endParaRPr/>
          </a:p>
          <a:p>
            <a:pPr indent="-342900" lvl="0" marL="342900" marR="0" rtl="0" algn="l">
              <a:spcBef>
                <a:spcPts val="120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No vetting outcome = no practice placements, no exceptions</a:t>
            </a:r>
            <a:endParaRPr/>
          </a:p>
          <a:p>
            <a:pPr indent="0" lvl="0" marL="0" marR="0" rtl="0" algn="l">
              <a:spcBef>
                <a:spcPts val="1200"/>
              </a:spcBef>
              <a:spcAft>
                <a:spcPts val="0"/>
              </a:spcAft>
              <a:buClr>
                <a:schemeClr val="lt1"/>
              </a:buClr>
              <a:buSzPts val="2000"/>
              <a:buFont typeface="Arial"/>
              <a:buNone/>
            </a:pPr>
            <a:r>
              <a:rPr b="0" i="1" lang="en-US" sz="2000" u="none" cap="none" strike="noStrike">
                <a:solidFill>
                  <a:schemeClr val="lt1"/>
                </a:solidFill>
                <a:latin typeface="Calibri"/>
                <a:ea typeface="Calibri"/>
                <a:cs typeface="Calibri"/>
                <a:sym typeface="Calibri"/>
              </a:rPr>
              <a:t>If you have questions or need assistance with Garda Vetting, or require your documents certified, please attend our afternoon session. </a:t>
            </a:r>
            <a:endParaRPr/>
          </a:p>
          <a:p>
            <a:pPr indent="0" lvl="0" marL="0" marR="0" rtl="0" algn="l">
              <a:spcBef>
                <a:spcPts val="1200"/>
              </a:spcBef>
              <a:spcAft>
                <a:spcPts val="0"/>
              </a:spcAft>
              <a:buClr>
                <a:schemeClr val="lt1"/>
              </a:buClr>
              <a:buSzPts val="2000"/>
              <a:buFont typeface="Arial"/>
              <a:buNone/>
            </a:pPr>
            <a:r>
              <a:rPr b="0" i="1" lang="en-US" sz="2000" u="none" cap="none" strike="noStrike">
                <a:solidFill>
                  <a:schemeClr val="lt1"/>
                </a:solidFill>
                <a:latin typeface="Calibri"/>
                <a:ea typeface="Calibri"/>
                <a:cs typeface="Calibri"/>
                <a:sym typeface="Calibri"/>
              </a:rPr>
              <a:t>To have documents certified, you will need to bring both original and a copy to certify. </a:t>
            </a:r>
            <a:endParaRPr b="1" i="1" sz="2400" u="sng" cap="none" strike="noStrike">
              <a:solidFill>
                <a:schemeClr val="lt1"/>
              </a:solidFill>
              <a:latin typeface="Calibri"/>
              <a:ea typeface="Calibri"/>
              <a:cs typeface="Calibri"/>
              <a:sym typeface="Calibri"/>
            </a:endParaRPr>
          </a:p>
          <a:p>
            <a:pPr indent="0" lvl="0" marL="0" marR="0" rtl="0" algn="l">
              <a:lnSpc>
                <a:spcPct val="80000"/>
              </a:lnSpc>
              <a:spcBef>
                <a:spcPts val="600"/>
              </a:spcBef>
              <a:spcAft>
                <a:spcPts val="0"/>
              </a:spcAft>
              <a:buClr>
                <a:schemeClr val="accent1"/>
              </a:buClr>
              <a:buSzPts val="2400"/>
              <a:buFont typeface="Arial"/>
              <a:buNone/>
            </a:pPr>
            <a:r>
              <a:t/>
            </a:r>
            <a:endParaRPr b="1" i="0" sz="2400" u="sng" cap="none" strike="noStrike">
              <a:solidFill>
                <a:schemeClr val="lt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25ff97d5a9d_0_57"/>
          <p:cNvSpPr txBox="1"/>
          <p:nvPr/>
        </p:nvSpPr>
        <p:spPr>
          <a:xfrm>
            <a:off x="250825" y="549275"/>
            <a:ext cx="5977500" cy="56214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accent1"/>
              </a:buClr>
              <a:buSzPts val="1400"/>
              <a:buFont typeface="Arial"/>
              <a:buNone/>
            </a:pPr>
            <a:r>
              <a:t/>
            </a:r>
            <a:endParaRPr b="1" i="0" sz="1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400"/>
              <a:buFont typeface="Arial"/>
              <a:buNone/>
            </a:pPr>
            <a:r>
              <a:t/>
            </a:r>
            <a:endParaRPr b="1" i="0" sz="1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600"/>
              <a:buFont typeface="Arial"/>
              <a:buNone/>
            </a:pPr>
            <a:r>
              <a:t/>
            </a:r>
            <a:endParaRPr b="1" i="0" sz="16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t/>
            </a:r>
            <a:endParaRPr b="1" i="0" sz="2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3200"/>
              <a:buFont typeface="Arial"/>
              <a:buNone/>
            </a:pPr>
            <a:r>
              <a:rPr b="1" i="0" lang="en-US" sz="3200" u="none" cap="none" strike="noStrike">
                <a:solidFill>
                  <a:schemeClr val="lt1"/>
                </a:solidFill>
                <a:latin typeface="Calibri"/>
                <a:ea typeface="Calibri"/>
                <a:cs typeface="Calibri"/>
                <a:sym typeface="Calibri"/>
              </a:rPr>
              <a:t>NMBI Candidate Register</a:t>
            </a:r>
            <a:endParaRPr/>
          </a:p>
          <a:p>
            <a:pPr indent="0" lvl="0" marL="0" marR="0" rtl="0" algn="l">
              <a:lnSpc>
                <a:spcPct val="80000"/>
              </a:lnSpc>
              <a:spcBef>
                <a:spcPts val="0"/>
              </a:spcBef>
              <a:spcAft>
                <a:spcPts val="0"/>
              </a:spcAft>
              <a:buClr>
                <a:schemeClr val="accent1"/>
              </a:buClr>
              <a:buSzPts val="2400"/>
              <a:buFont typeface="Arial"/>
              <a:buNone/>
            </a:pPr>
            <a:r>
              <a:t/>
            </a:r>
            <a:endParaRPr b="1" i="0" sz="2400" u="sng"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NMBI have a statutory obligation to keep a candidate register of students on nursing and midwifery programmes </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Students must register within </a:t>
            </a:r>
            <a:r>
              <a:rPr lang="en-US" sz="2000">
                <a:solidFill>
                  <a:schemeClr val="lt1"/>
                </a:solidFill>
                <a:latin typeface="Calibri"/>
                <a:ea typeface="Calibri"/>
                <a:cs typeface="Calibri"/>
                <a:sym typeface="Calibri"/>
              </a:rPr>
              <a:t>6</a:t>
            </a:r>
            <a:r>
              <a:rPr b="0" i="0" lang="en-US" sz="2000" u="none" cap="none" strike="noStrike">
                <a:solidFill>
                  <a:schemeClr val="lt1"/>
                </a:solidFill>
                <a:latin typeface="Calibri"/>
                <a:ea typeface="Calibri"/>
                <a:cs typeface="Calibri"/>
                <a:sym typeface="Calibri"/>
              </a:rPr>
              <a:t>0 days of commencing their programme</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Students not on the candidate register will be unable to attend ANY practice placements and will be  ineligible to apply on completion of the programme for their PIN/license to work</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Certified proof of ID is required</a:t>
            </a:r>
            <a:endParaRPr/>
          </a:p>
          <a:p>
            <a:pPr indent="0" lvl="0" marL="0" marR="0" rtl="0" algn="l">
              <a:spcBef>
                <a:spcPts val="0"/>
              </a:spcBef>
              <a:spcAft>
                <a:spcPts val="0"/>
              </a:spcAft>
              <a:buClr>
                <a:schemeClr val="lt1"/>
              </a:buClr>
              <a:buSzPts val="2400"/>
              <a:buFont typeface="Arial"/>
              <a:buNone/>
            </a:pPr>
            <a:r>
              <a:rPr b="0" i="1" lang="en-US" sz="2400" u="none" cap="none" strike="noStrike">
                <a:solidFill>
                  <a:schemeClr val="lt1"/>
                </a:solidFill>
                <a:latin typeface="Calibri"/>
                <a:ea typeface="Calibri"/>
                <a:cs typeface="Calibri"/>
                <a:sym typeface="Calibri"/>
              </a:rPr>
              <a:t>If you are unsure about how to register, come to our afternoon session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g25ff97d5a9d_0_65"/>
          <p:cNvSpPr txBox="1"/>
          <p:nvPr/>
        </p:nvSpPr>
        <p:spPr>
          <a:xfrm>
            <a:off x="323528" y="476672"/>
            <a:ext cx="6696600" cy="7406700"/>
          </a:xfrm>
          <a:prstGeom prst="rect">
            <a:avLst/>
          </a:prstGeom>
          <a:noFill/>
          <a:ln>
            <a:noFill/>
          </a:ln>
        </p:spPr>
        <p:txBody>
          <a:bodyPr anchorCtr="0" anchor="t" bIns="45700" lIns="91425" spcFirstLastPara="1" rIns="91425" wrap="square" tIns="45700">
            <a:spAutoFit/>
          </a:bodyPr>
          <a:lstStyle/>
          <a:p>
            <a:pPr indent="0" lvl="0" marL="0" marR="0" rtl="0" algn="ctr">
              <a:lnSpc>
                <a:spcPct val="90000"/>
              </a:lnSpc>
              <a:spcBef>
                <a:spcPts val="0"/>
              </a:spcBef>
              <a:spcAft>
                <a:spcPts val="0"/>
              </a:spcAft>
              <a:buNone/>
            </a:pPr>
            <a:r>
              <a:t/>
            </a:r>
            <a:endParaRPr b="1" i="0" sz="2400" u="none" cap="none" strike="noStrike">
              <a:solidFill>
                <a:srgbClr val="B2A0C7"/>
              </a:solidFill>
              <a:latin typeface="Arial Black"/>
              <a:ea typeface="Arial Black"/>
              <a:cs typeface="Arial Black"/>
              <a:sym typeface="Arial Black"/>
            </a:endParaRPr>
          </a:p>
          <a:p>
            <a:pPr indent="0" lvl="0" marL="0" marR="0" rtl="0" algn="ctr">
              <a:lnSpc>
                <a:spcPct val="90000"/>
              </a:lnSpc>
              <a:spcBef>
                <a:spcPts val="0"/>
              </a:spcBef>
              <a:spcAft>
                <a:spcPts val="0"/>
              </a:spcAft>
              <a:buNone/>
            </a:pPr>
            <a:r>
              <a:t/>
            </a:r>
            <a:endParaRPr b="1" i="0" sz="2400" u="none" cap="none" strike="noStrike">
              <a:solidFill>
                <a:srgbClr val="B2A0C7"/>
              </a:solidFill>
              <a:latin typeface="Arial Black"/>
              <a:ea typeface="Arial Black"/>
              <a:cs typeface="Arial Black"/>
              <a:sym typeface="Arial Black"/>
            </a:endParaRPr>
          </a:p>
          <a:p>
            <a:pPr indent="0" lvl="0" marL="0" marR="0" rtl="0" algn="ctr">
              <a:lnSpc>
                <a:spcPct val="90000"/>
              </a:lnSpc>
              <a:spcBef>
                <a:spcPts val="0"/>
              </a:spcBef>
              <a:spcAft>
                <a:spcPts val="0"/>
              </a:spcAft>
              <a:buNone/>
            </a:pPr>
            <a:r>
              <a:t/>
            </a:r>
            <a:endParaRPr b="1" i="0" sz="2400" u="none" cap="none" strike="noStrike">
              <a:solidFill>
                <a:srgbClr val="B2A0C7"/>
              </a:solidFill>
              <a:latin typeface="Arial Black"/>
              <a:ea typeface="Arial Black"/>
              <a:cs typeface="Arial Black"/>
              <a:sym typeface="Arial Black"/>
            </a:endParaRPr>
          </a:p>
          <a:p>
            <a:pPr indent="0" lvl="0" marL="0" marR="0" rtl="0" algn="ctr">
              <a:lnSpc>
                <a:spcPct val="90000"/>
              </a:lnSpc>
              <a:spcBef>
                <a:spcPts val="0"/>
              </a:spcBef>
              <a:spcAft>
                <a:spcPts val="0"/>
              </a:spcAft>
              <a:buNone/>
            </a:pPr>
            <a:r>
              <a:t/>
            </a:r>
            <a:endParaRPr b="1" i="0" sz="4000" u="none" cap="none" strike="noStrike">
              <a:solidFill>
                <a:schemeClr val="lt1"/>
              </a:solidFill>
              <a:latin typeface="Calibri"/>
              <a:ea typeface="Calibri"/>
              <a:cs typeface="Calibri"/>
              <a:sym typeface="Calibri"/>
            </a:endParaRPr>
          </a:p>
          <a:p>
            <a:pPr indent="0" lvl="0" marL="0" marR="0" rtl="0" algn="ctr">
              <a:lnSpc>
                <a:spcPct val="90000"/>
              </a:lnSpc>
              <a:spcBef>
                <a:spcPts val="0"/>
              </a:spcBef>
              <a:spcAft>
                <a:spcPts val="0"/>
              </a:spcAft>
              <a:buNone/>
            </a:pPr>
            <a:r>
              <a:rPr b="1" i="0" lang="en-US" sz="4000" u="none" cap="none" strike="noStrike">
                <a:solidFill>
                  <a:schemeClr val="lt1"/>
                </a:solidFill>
                <a:latin typeface="Calibri"/>
                <a:ea typeface="Calibri"/>
                <a:cs typeface="Calibri"/>
                <a:sym typeface="Calibri"/>
              </a:rPr>
              <a:t>Thank you for your attention</a:t>
            </a:r>
            <a:endParaRPr/>
          </a:p>
          <a:p>
            <a:pPr indent="0" lvl="0" marL="0" marR="0" rtl="0" algn="ctr">
              <a:lnSpc>
                <a:spcPct val="90000"/>
              </a:lnSpc>
              <a:spcBef>
                <a:spcPts val="0"/>
              </a:spcBef>
              <a:spcAft>
                <a:spcPts val="0"/>
              </a:spcAft>
              <a:buNone/>
            </a:pPr>
            <a:r>
              <a:t/>
            </a:r>
            <a:endParaRPr b="1" i="0" sz="3600" u="none" cap="none" strike="noStrike">
              <a:solidFill>
                <a:schemeClr val="lt1"/>
              </a:solidFill>
              <a:latin typeface="Calibri"/>
              <a:ea typeface="Calibri"/>
              <a:cs typeface="Calibri"/>
              <a:sym typeface="Calibri"/>
            </a:endParaRPr>
          </a:p>
          <a:p>
            <a:pPr indent="0" lvl="0" marL="0" marR="0" rtl="0" algn="ctr">
              <a:lnSpc>
                <a:spcPct val="90000"/>
              </a:lnSpc>
              <a:spcBef>
                <a:spcPts val="0"/>
              </a:spcBef>
              <a:spcAft>
                <a:spcPts val="0"/>
              </a:spcAft>
              <a:buNone/>
            </a:pPr>
            <a:r>
              <a:rPr b="1" i="0" lang="en-US" sz="3600" u="none" cap="none" strike="noStrike">
                <a:solidFill>
                  <a:schemeClr val="lt1"/>
                </a:solidFill>
                <a:latin typeface="Calibri"/>
                <a:ea typeface="Calibri"/>
                <a:cs typeface="Calibri"/>
                <a:sym typeface="Calibri"/>
              </a:rPr>
              <a:t>Questions?</a:t>
            </a:r>
            <a:br>
              <a:rPr b="1" i="0" lang="en-US" sz="2800" u="none" cap="none" strike="noStrike">
                <a:solidFill>
                  <a:schemeClr val="dk1"/>
                </a:solidFill>
                <a:latin typeface="Calibri"/>
                <a:ea typeface="Calibri"/>
                <a:cs typeface="Calibri"/>
                <a:sym typeface="Calibri"/>
              </a:rPr>
            </a:br>
            <a:endParaRPr b="1" i="0" sz="28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None/>
            </a:pPr>
            <a:r>
              <a:rPr b="1" i="0" lang="en-US" sz="3600" u="none" cap="none" strike="noStrike">
                <a:solidFill>
                  <a:schemeClr val="lt1"/>
                </a:solidFill>
                <a:latin typeface="Calibri"/>
                <a:ea typeface="Calibri"/>
                <a:cs typeface="Calibri"/>
                <a:sym typeface="Calibri"/>
              </a:rPr>
              <a:t>	</a:t>
            </a:r>
            <a:endParaRPr/>
          </a:p>
          <a:p>
            <a:pPr indent="0" lvl="0" marL="0" marR="0" rtl="0" algn="l">
              <a:lnSpc>
                <a:spcPct val="90000"/>
              </a:lnSpc>
              <a:spcBef>
                <a:spcPts val="0"/>
              </a:spcBef>
              <a:spcAft>
                <a:spcPts val="0"/>
              </a:spcAft>
              <a:buNone/>
            </a:pPr>
            <a:r>
              <a:t/>
            </a:r>
            <a:endParaRPr b="1" i="0" sz="3600" u="none" cap="none" strike="noStrike">
              <a:solidFill>
                <a:schemeClr val="lt1"/>
              </a:solidFill>
              <a:latin typeface="Calibri"/>
              <a:ea typeface="Calibri"/>
              <a:cs typeface="Calibri"/>
              <a:sym typeface="Calibri"/>
            </a:endParaRPr>
          </a:p>
          <a:p>
            <a:pPr indent="0" lvl="0" marL="0" marR="0" rtl="0" algn="l">
              <a:lnSpc>
                <a:spcPct val="90000"/>
              </a:lnSpc>
              <a:spcBef>
                <a:spcPts val="0"/>
              </a:spcBef>
              <a:spcAft>
                <a:spcPts val="0"/>
              </a:spcAft>
              <a:buNone/>
            </a:pPr>
            <a:r>
              <a:t/>
            </a:r>
            <a:endParaRPr b="1" i="0" sz="3600" u="none" cap="none" strike="noStrike">
              <a:solidFill>
                <a:schemeClr val="lt1"/>
              </a:solidFill>
              <a:latin typeface="Calibri"/>
              <a:ea typeface="Calibri"/>
              <a:cs typeface="Calibri"/>
              <a:sym typeface="Calibri"/>
            </a:endParaRPr>
          </a:p>
          <a:p>
            <a:pPr indent="0" lvl="0" marL="0" marR="0" rtl="0" algn="l">
              <a:lnSpc>
                <a:spcPct val="90000"/>
              </a:lnSpc>
              <a:spcBef>
                <a:spcPts val="0"/>
              </a:spcBef>
              <a:spcAft>
                <a:spcPts val="0"/>
              </a:spcAft>
              <a:buNone/>
            </a:pPr>
            <a:r>
              <a:rPr b="1" i="0" lang="en-US" sz="2400" u="none" cap="none" strike="noStrike">
                <a:solidFill>
                  <a:schemeClr val="lt1"/>
                </a:solidFill>
                <a:latin typeface="Calibri"/>
                <a:ea typeface="Calibri"/>
                <a:cs typeface="Calibri"/>
                <a:sym typeface="Calibri"/>
              </a:rPr>
              <a:t>If you need to contact us </a:t>
            </a:r>
            <a:endParaRPr/>
          </a:p>
          <a:p>
            <a:pPr indent="0" lvl="0" marL="0" marR="0" rtl="0" algn="ctr">
              <a:lnSpc>
                <a:spcPct val="90000"/>
              </a:lnSpc>
              <a:spcBef>
                <a:spcPts val="0"/>
              </a:spcBef>
              <a:spcAft>
                <a:spcPts val="0"/>
              </a:spcAft>
              <a:buNone/>
            </a:pPr>
            <a:r>
              <a:t/>
            </a:r>
            <a:endParaRPr b="1"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None/>
            </a:pPr>
            <a:r>
              <a:t/>
            </a:r>
            <a:endParaRPr b="1"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None/>
            </a:pPr>
            <a:r>
              <a:t/>
            </a:r>
            <a:endParaRPr b="1"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None/>
            </a:pPr>
            <a:r>
              <a:t/>
            </a:r>
            <a:endParaRPr b="1"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None/>
            </a:pPr>
            <a:r>
              <a:t/>
            </a:r>
            <a:endParaRPr b="1"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None/>
            </a:pPr>
            <a:r>
              <a:t/>
            </a:r>
            <a:endParaRPr b="1"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None/>
            </a:pPr>
            <a:r>
              <a:t/>
            </a:r>
            <a:endParaRPr b="1"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None/>
            </a:pPr>
            <a:r>
              <a:t/>
            </a:r>
            <a:endParaRPr b="1" i="0" sz="1800" u="none" cap="none" strike="noStrike">
              <a:solidFill>
                <a:srgbClr val="000000"/>
              </a:solidFill>
              <a:latin typeface="Calibri"/>
              <a:ea typeface="Calibri"/>
              <a:cs typeface="Calibri"/>
              <a:sym typeface="Calibri"/>
            </a:endParaRPr>
          </a:p>
        </p:txBody>
      </p:sp>
      <p:pic>
        <p:nvPicPr>
          <p:cNvPr descr="Qr code&#10;&#10;Description automatically generated" id="165" name="Google Shape;165;g25ff97d5a9d_0_65"/>
          <p:cNvPicPr preferRelativeResize="0"/>
          <p:nvPr/>
        </p:nvPicPr>
        <p:blipFill rotWithShape="1">
          <a:blip r:embed="rId3">
            <a:alphaModFix/>
          </a:blip>
          <a:srcRect b="0" l="0" r="0" t="0"/>
          <a:stretch/>
        </p:blipFill>
        <p:spPr>
          <a:xfrm>
            <a:off x="4355976" y="4653136"/>
            <a:ext cx="1225178" cy="122414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g25ff97d5a9d_0_11"/>
          <p:cNvSpPr txBox="1"/>
          <p:nvPr>
            <p:ph type="title"/>
          </p:nvPr>
        </p:nvSpPr>
        <p:spPr>
          <a:xfrm>
            <a:off x="323850" y="1340768"/>
            <a:ext cx="51333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US">
                <a:solidFill>
                  <a:schemeClr val="lt1"/>
                </a:solidFill>
                <a:latin typeface="Calibri"/>
                <a:ea typeface="Calibri"/>
                <a:cs typeface="Calibri"/>
                <a:sym typeface="Calibri"/>
              </a:rPr>
              <a:t>PPA Office</a:t>
            </a:r>
            <a:endParaRPr/>
          </a:p>
        </p:txBody>
      </p:sp>
      <p:sp>
        <p:nvSpPr>
          <p:cNvPr id="93" name="Google Shape;93;g25ff97d5a9d_0_11"/>
          <p:cNvSpPr txBox="1"/>
          <p:nvPr/>
        </p:nvSpPr>
        <p:spPr>
          <a:xfrm>
            <a:off x="323850" y="2276475"/>
            <a:ext cx="5688000" cy="4617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a:p>
            <a:pPr indent="0" lvl="0" marL="0" marR="0" rtl="0" algn="l">
              <a:spcBef>
                <a:spcPts val="0"/>
              </a:spcBef>
              <a:spcAft>
                <a:spcPts val="0"/>
              </a:spcAft>
              <a:buNone/>
            </a:pPr>
            <a:r>
              <a:rPr b="1" i="0" lang="en-US" sz="2800" u="none" cap="none" strike="noStrike">
                <a:solidFill>
                  <a:schemeClr val="lt1"/>
                </a:solidFill>
                <a:latin typeface="Calibri"/>
                <a:ea typeface="Calibri"/>
                <a:cs typeface="Calibri"/>
                <a:sym typeface="Calibri"/>
              </a:rPr>
              <a:t>What we do?</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We ensure that all students can gain experience in all the specific practice placement areas prescribed by the Nursing and Midwifery Board of Ireland (NMBI) for registration purposes</a:t>
            </a:r>
            <a:endParaRPr/>
          </a:p>
          <a:p>
            <a:pPr indent="-215900" lvl="0" marL="342900" marR="0" rtl="0" algn="l">
              <a:spcBef>
                <a:spcPts val="0"/>
              </a:spcBef>
              <a:spcAft>
                <a:spcPts val="0"/>
              </a:spcAft>
              <a:buClr>
                <a:schemeClr val="dk1"/>
              </a:buClr>
              <a:buSzPts val="2000"/>
              <a:buFont typeface="Arial"/>
              <a:buNone/>
            </a:pPr>
            <a:r>
              <a:t/>
            </a:r>
            <a:endParaRPr b="0" i="0" sz="2000" u="none" cap="none" strike="noStrike">
              <a:solidFill>
                <a:schemeClr val="lt1"/>
              </a:solidFill>
              <a:latin typeface="Calibri"/>
              <a:ea typeface="Calibri"/>
              <a:cs typeface="Calibri"/>
              <a:sym typeface="Calibri"/>
            </a:endParaRPr>
          </a:p>
          <a:p>
            <a:pPr indent="0" lvl="0" marL="0" marR="0" rtl="0" algn="l">
              <a:spcBef>
                <a:spcPts val="0"/>
              </a:spcBef>
              <a:spcAft>
                <a:spcPts val="0"/>
              </a:spcAft>
              <a:buNone/>
            </a:pPr>
            <a:r>
              <a:rPr b="1" i="0" lang="en-US" sz="2800" u="none" cap="none" strike="noStrike">
                <a:solidFill>
                  <a:schemeClr val="lt1"/>
                </a:solidFill>
                <a:latin typeface="Calibri"/>
                <a:ea typeface="Calibri"/>
                <a:cs typeface="Calibri"/>
                <a:sym typeface="Calibri"/>
              </a:rPr>
              <a:t>Where can you find us?</a:t>
            </a:r>
            <a:endParaRPr/>
          </a:p>
          <a:p>
            <a:pPr indent="-457200" lvl="0" marL="4572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C001 </a:t>
            </a:r>
            <a:endParaRPr/>
          </a:p>
          <a:p>
            <a:pPr indent="-457200" lvl="0" marL="4572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Behind Pulse cafe</a:t>
            </a:r>
            <a:endParaRPr/>
          </a:p>
          <a:p>
            <a:pPr indent="0" lvl="0" marL="0" marR="0" rtl="0" algn="l">
              <a:spcBef>
                <a:spcPts val="0"/>
              </a:spcBef>
              <a:spcAft>
                <a:spcPts val="0"/>
              </a:spcAft>
              <a:buNone/>
            </a:pPr>
            <a:r>
              <a:t/>
            </a:r>
            <a:endParaRPr b="0" i="0" sz="2000" u="none" cap="none" strike="noStrike">
              <a:solidFill>
                <a:schemeClr val="lt1"/>
              </a:solidFill>
              <a:latin typeface="Calibri"/>
              <a:ea typeface="Calibri"/>
              <a:cs typeface="Calibri"/>
              <a:sym typeface="Calibri"/>
            </a:endParaRPr>
          </a:p>
          <a:p>
            <a:pPr indent="0" lvl="0" marL="0" marR="0" rtl="0" algn="l">
              <a:spcBef>
                <a:spcPts val="0"/>
              </a:spcBef>
              <a:spcAft>
                <a:spcPts val="0"/>
              </a:spcAft>
              <a:buNone/>
            </a:pPr>
            <a:r>
              <a:t/>
            </a:r>
            <a:endParaRPr b="0" i="0" sz="2000" u="none" cap="none" strike="noStrike">
              <a:solidFill>
                <a:schemeClr val="lt1"/>
              </a:solidFill>
              <a:latin typeface="Calibri"/>
              <a:ea typeface="Calibri"/>
              <a:cs typeface="Calibri"/>
              <a:sym typeface="Calibri"/>
            </a:endParaRPr>
          </a:p>
          <a:p>
            <a:pPr indent="0" lvl="0" marL="0" marR="0" rtl="0" algn="l">
              <a:spcBef>
                <a:spcPts val="0"/>
              </a:spcBef>
              <a:spcAft>
                <a:spcPts val="0"/>
              </a:spcAft>
              <a:buNone/>
            </a:pPr>
            <a:r>
              <a:t/>
            </a:r>
            <a:endParaRPr b="0" i="0" sz="2000" u="none" cap="none" strike="noStrike">
              <a:solidFill>
                <a:schemeClr val="lt1"/>
              </a:solidFill>
              <a:latin typeface="Calibri"/>
              <a:ea typeface="Calibri"/>
              <a:cs typeface="Calibri"/>
              <a:sym typeface="Calibri"/>
            </a:endParaRPr>
          </a:p>
          <a:p>
            <a:pPr indent="0" lvl="0" marL="0" marR="0" rtl="0" algn="l">
              <a:spcBef>
                <a:spcPts val="0"/>
              </a:spcBef>
              <a:spcAft>
                <a:spcPts val="0"/>
              </a:spcAft>
              <a:buNone/>
            </a:pPr>
            <a:r>
              <a:t/>
            </a:r>
            <a:endParaRPr b="0" i="0" sz="2000" u="none" cap="none" strike="noStrike">
              <a:solidFill>
                <a:schemeClr val="lt1"/>
              </a:solidFill>
              <a:latin typeface="Calibri"/>
              <a:ea typeface="Calibri"/>
              <a:cs typeface="Calibri"/>
              <a:sym typeface="Calibri"/>
            </a:endParaRPr>
          </a:p>
        </p:txBody>
      </p:sp>
      <p:pic>
        <p:nvPicPr>
          <p:cNvPr id="94" name="Google Shape;94;g25ff97d5a9d_0_11"/>
          <p:cNvPicPr preferRelativeResize="0"/>
          <p:nvPr/>
        </p:nvPicPr>
        <p:blipFill>
          <a:blip r:embed="rId3">
            <a:alphaModFix/>
          </a:blip>
          <a:stretch>
            <a:fillRect/>
          </a:stretch>
        </p:blipFill>
        <p:spPr>
          <a:xfrm>
            <a:off x="4324875" y="4621450"/>
            <a:ext cx="1309800" cy="1309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25ff97d5a9d_0_17"/>
          <p:cNvSpPr txBox="1"/>
          <p:nvPr/>
        </p:nvSpPr>
        <p:spPr>
          <a:xfrm>
            <a:off x="179512" y="806450"/>
            <a:ext cx="6048300" cy="51903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chemeClr val="dk1"/>
              </a:buClr>
              <a:buSzPts val="1400"/>
              <a:buFont typeface="Arial"/>
              <a:buNone/>
            </a:pPr>
            <a:r>
              <a:t/>
            </a:r>
            <a:endParaRPr b="1" i="0" sz="1400" u="none" cap="none" strike="noStrike">
              <a:solidFill>
                <a:schemeClr val="lt1"/>
              </a:solidFill>
              <a:latin typeface="Arial Black"/>
              <a:ea typeface="Arial Black"/>
              <a:cs typeface="Arial Black"/>
              <a:sym typeface="Arial Black"/>
            </a:endParaRPr>
          </a:p>
          <a:p>
            <a:pPr indent="0" lvl="0" marL="0" marR="0" rtl="0" algn="l">
              <a:lnSpc>
                <a:spcPct val="90000"/>
              </a:lnSpc>
              <a:spcBef>
                <a:spcPts val="0"/>
              </a:spcBef>
              <a:spcAft>
                <a:spcPts val="0"/>
              </a:spcAft>
              <a:buClr>
                <a:schemeClr val="dk1"/>
              </a:buClr>
              <a:buSzPts val="1800"/>
              <a:buFont typeface="Arial"/>
              <a:buNone/>
            </a:pPr>
            <a:r>
              <a:t/>
            </a:r>
            <a:endParaRPr b="1" i="0" sz="1800" u="none" cap="none" strike="noStrike">
              <a:solidFill>
                <a:schemeClr val="lt1"/>
              </a:solidFill>
              <a:latin typeface="Arial Black"/>
              <a:ea typeface="Arial Black"/>
              <a:cs typeface="Arial Black"/>
              <a:sym typeface="Arial Black"/>
            </a:endParaRPr>
          </a:p>
          <a:p>
            <a:pPr indent="0" lvl="0" marL="0" marR="0" rtl="0" algn="ctr">
              <a:lnSpc>
                <a:spcPct val="90000"/>
              </a:lnSpc>
              <a:spcBef>
                <a:spcPts val="0"/>
              </a:spcBef>
              <a:spcAft>
                <a:spcPts val="0"/>
              </a:spcAft>
              <a:buClr>
                <a:schemeClr val="dk1"/>
              </a:buClr>
              <a:buSzPts val="2400"/>
              <a:buFont typeface="Arial"/>
              <a:buNone/>
            </a:pPr>
            <a:r>
              <a:t/>
            </a:r>
            <a:endParaRPr b="1" i="0" sz="2400" u="none" cap="none" strike="noStrike">
              <a:solidFill>
                <a:schemeClr val="lt1"/>
              </a:solidFill>
              <a:latin typeface="Arial Black"/>
              <a:ea typeface="Arial Black"/>
              <a:cs typeface="Arial Black"/>
              <a:sym typeface="Arial Black"/>
            </a:endParaRPr>
          </a:p>
          <a:p>
            <a:pPr indent="0" lvl="0" marL="0" marR="0" rtl="0" algn="l">
              <a:lnSpc>
                <a:spcPct val="90000"/>
              </a:lnSpc>
              <a:spcBef>
                <a:spcPts val="0"/>
              </a:spcBef>
              <a:spcAft>
                <a:spcPts val="0"/>
              </a:spcAft>
              <a:buClr>
                <a:schemeClr val="lt1"/>
              </a:buClr>
              <a:buSzPts val="3200"/>
              <a:buFont typeface="Arial"/>
              <a:buNone/>
            </a:pPr>
            <a:r>
              <a:rPr b="1" i="0" lang="en-US" sz="3200" u="none" cap="none" strike="noStrike">
                <a:solidFill>
                  <a:schemeClr val="lt1"/>
                </a:solidFill>
                <a:latin typeface="Calibri"/>
                <a:ea typeface="Calibri"/>
                <a:cs typeface="Calibri"/>
                <a:sym typeface="Calibri"/>
              </a:rPr>
              <a:t>Your Programme</a:t>
            </a:r>
            <a:endParaRPr/>
          </a:p>
          <a:p>
            <a:pPr indent="0" lvl="0" marL="0" marR="0" rtl="0" algn="l">
              <a:lnSpc>
                <a:spcPct val="90000"/>
              </a:lnSpc>
              <a:spcBef>
                <a:spcPts val="0"/>
              </a:spcBef>
              <a:spcAft>
                <a:spcPts val="0"/>
              </a:spcAft>
              <a:buClr>
                <a:schemeClr val="dk1"/>
              </a:buClr>
              <a:buSzPts val="1200"/>
              <a:buFont typeface="Arial"/>
              <a:buNone/>
            </a:pPr>
            <a:r>
              <a:t/>
            </a:r>
            <a:endParaRPr b="1" i="0" sz="1200" u="sng" cap="none" strike="noStrike">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BSc Programmes in the school have 2 main elements:</a:t>
            </a:r>
            <a:endParaRPr/>
          </a:p>
          <a:p>
            <a:pPr indent="-342900" lvl="0" marL="342900" marR="0" rtl="0" algn="l">
              <a:lnSpc>
                <a:spcPct val="90000"/>
              </a:lnSpc>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Theory</a:t>
            </a:r>
            <a:endParaRPr/>
          </a:p>
          <a:p>
            <a:pPr indent="-342900" lvl="0" marL="342900" marR="0" rtl="0" algn="l">
              <a:lnSpc>
                <a:spcPct val="90000"/>
              </a:lnSpc>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Practice placements </a:t>
            </a:r>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At the end of your programme, you hope to achieve two outcomes, which combined will allow you to work as a nurse or midwife in Ireland: </a:t>
            </a:r>
            <a:endParaRPr/>
          </a:p>
          <a:p>
            <a:pPr indent="-342900" lvl="0" marL="342900" marR="0" rtl="0" algn="l">
              <a:lnSpc>
                <a:spcPct val="90000"/>
              </a:lnSpc>
              <a:spcBef>
                <a:spcPts val="0"/>
              </a:spcBef>
              <a:spcAft>
                <a:spcPts val="0"/>
              </a:spcAft>
              <a:buClr>
                <a:schemeClr val="lt1"/>
              </a:buClr>
              <a:buSzPts val="2000"/>
              <a:buFont typeface="Calibri"/>
              <a:buAutoNum type="arabicPeriod"/>
            </a:pPr>
            <a:r>
              <a:rPr b="0" i="0" lang="en-US" sz="2000" u="none" cap="none" strike="noStrike">
                <a:solidFill>
                  <a:schemeClr val="lt1"/>
                </a:solidFill>
                <a:latin typeface="Calibri"/>
                <a:ea typeface="Calibri"/>
                <a:cs typeface="Calibri"/>
                <a:sym typeface="Calibri"/>
              </a:rPr>
              <a:t>BSc (Nursing) or BSc (Midwifery)</a:t>
            </a:r>
            <a:endParaRPr/>
          </a:p>
          <a:p>
            <a:pPr indent="-342900" lvl="0" marL="342900" marR="0" rtl="0" algn="l">
              <a:lnSpc>
                <a:spcPct val="90000"/>
              </a:lnSpc>
              <a:spcBef>
                <a:spcPts val="0"/>
              </a:spcBef>
              <a:spcAft>
                <a:spcPts val="0"/>
              </a:spcAft>
              <a:buClr>
                <a:schemeClr val="lt1"/>
              </a:buClr>
              <a:buSzPts val="2000"/>
              <a:buFont typeface="Calibri"/>
              <a:buAutoNum type="arabicPeriod"/>
            </a:pPr>
            <a:r>
              <a:rPr b="0" i="0" lang="en-US" sz="2000" u="none" cap="none" strike="noStrike">
                <a:solidFill>
                  <a:schemeClr val="lt1"/>
                </a:solidFill>
                <a:latin typeface="Calibri"/>
                <a:ea typeface="Calibri"/>
                <a:cs typeface="Calibri"/>
                <a:sym typeface="Calibri"/>
              </a:rPr>
              <a:t>Professional Registration with the Nursing Midwifery Board of Ireland (NMBI)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g25ff97d5a9d_0_21"/>
          <p:cNvSpPr txBox="1"/>
          <p:nvPr/>
        </p:nvSpPr>
        <p:spPr>
          <a:xfrm>
            <a:off x="107950" y="116632"/>
            <a:ext cx="6912300" cy="664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2400"/>
              <a:buFont typeface="Arial"/>
              <a:buNone/>
            </a:pPr>
            <a:r>
              <a:t/>
            </a:r>
            <a:endParaRPr b="1" i="0" sz="24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3200"/>
              <a:buFont typeface="Arial"/>
              <a:buNone/>
            </a:pPr>
            <a:r>
              <a:rPr b="1" i="0" lang="en-US" sz="3200" u="none" cap="none" strike="noStrike">
                <a:solidFill>
                  <a:schemeClr val="lt1"/>
                </a:solidFill>
                <a:latin typeface="Calibri"/>
                <a:ea typeface="Calibri"/>
                <a:cs typeface="Calibri"/>
                <a:sym typeface="Calibri"/>
              </a:rPr>
              <a:t>Practice Placements</a:t>
            </a:r>
            <a:endParaRPr/>
          </a:p>
          <a:p>
            <a:pPr indent="0" lvl="0" marL="0" marR="0" rtl="0" algn="l">
              <a:spcBef>
                <a:spcPts val="0"/>
              </a:spcBef>
              <a:spcAft>
                <a:spcPts val="0"/>
              </a:spcAft>
              <a:buClr>
                <a:schemeClr val="lt1"/>
              </a:buClr>
              <a:buSzPts val="3200"/>
              <a:buFont typeface="Arial"/>
              <a:buNone/>
            </a:pPr>
            <a:r>
              <a:t/>
            </a:r>
            <a:endParaRPr/>
          </a:p>
          <a:p>
            <a:pPr indent="0" lvl="0" marL="0" marR="0" rtl="0" algn="l">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Practice placements’ type and duration are prescribed by NMBI</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Minimum 81 weeks for General, Mental Health and Midwifery students</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Minimum 95 weeks for Children’s &amp; General</a:t>
            </a:r>
            <a:endParaRPr/>
          </a:p>
          <a:p>
            <a:pPr indent="0" lvl="0" marL="0" marR="0" rtl="0" algn="l">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Stage 1 practice placements</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5 weeks starting 1</a:t>
            </a:r>
            <a:r>
              <a:rPr lang="en-US" sz="2000">
                <a:solidFill>
                  <a:schemeClr val="lt1"/>
                </a:solidFill>
                <a:latin typeface="Calibri"/>
                <a:ea typeface="Calibri"/>
                <a:cs typeface="Calibri"/>
                <a:sym typeface="Calibri"/>
              </a:rPr>
              <a:t>5/</a:t>
            </a:r>
            <a:r>
              <a:rPr b="0" i="0" lang="en-US" sz="2000" u="none" cap="none" strike="noStrike">
                <a:solidFill>
                  <a:schemeClr val="lt1"/>
                </a:solidFill>
                <a:latin typeface="Calibri"/>
                <a:ea typeface="Calibri"/>
                <a:cs typeface="Calibri"/>
                <a:sym typeface="Calibri"/>
              </a:rPr>
              <a:t>01</a:t>
            </a:r>
            <a:r>
              <a:rPr lang="en-US" sz="2000">
                <a:solidFill>
                  <a:schemeClr val="lt1"/>
                </a:solidFill>
                <a:latin typeface="Calibri"/>
                <a:ea typeface="Calibri"/>
                <a:cs typeface="Calibri"/>
                <a:sym typeface="Calibri"/>
              </a:rPr>
              <a:t>/</a:t>
            </a:r>
            <a:r>
              <a:rPr b="0" i="0" lang="en-US" sz="2000" u="none" cap="none" strike="noStrike">
                <a:solidFill>
                  <a:schemeClr val="lt1"/>
                </a:solidFill>
                <a:latin typeface="Calibri"/>
                <a:ea typeface="Calibri"/>
                <a:cs typeface="Calibri"/>
                <a:sym typeface="Calibri"/>
              </a:rPr>
              <a:t>202</a:t>
            </a:r>
            <a:r>
              <a:rPr lang="en-US" sz="2000">
                <a:solidFill>
                  <a:schemeClr val="lt1"/>
                </a:solidFill>
                <a:latin typeface="Calibri"/>
                <a:ea typeface="Calibri"/>
                <a:cs typeface="Calibri"/>
                <a:sym typeface="Calibri"/>
              </a:rPr>
              <a:t>4</a:t>
            </a:r>
            <a:r>
              <a:rPr b="0" i="0" lang="en-US" sz="2000" u="none" cap="none" strike="noStrike">
                <a:solidFill>
                  <a:schemeClr val="lt1"/>
                </a:solidFill>
                <a:latin typeface="Calibri"/>
                <a:ea typeface="Calibri"/>
                <a:cs typeface="Calibri"/>
                <a:sym typeface="Calibri"/>
              </a:rPr>
              <a:t> (provisional dates)</a:t>
            </a:r>
            <a:endParaRPr/>
          </a:p>
          <a:p>
            <a:pPr indent="-342900" lvl="0" marL="34290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6 weeks starting  2</a:t>
            </a:r>
            <a:r>
              <a:rPr lang="en-US" sz="2000">
                <a:solidFill>
                  <a:schemeClr val="lt1"/>
                </a:solidFill>
                <a:latin typeface="Calibri"/>
                <a:ea typeface="Calibri"/>
                <a:cs typeface="Calibri"/>
                <a:sym typeface="Calibri"/>
              </a:rPr>
              <a:t>5/</a:t>
            </a:r>
            <a:r>
              <a:rPr b="0" i="0" lang="en-US" sz="2000" u="none" cap="none" strike="noStrike">
                <a:solidFill>
                  <a:schemeClr val="lt1"/>
                </a:solidFill>
                <a:latin typeface="Calibri"/>
                <a:ea typeface="Calibri"/>
                <a:cs typeface="Calibri"/>
                <a:sym typeface="Calibri"/>
              </a:rPr>
              <a:t>03</a:t>
            </a:r>
            <a:r>
              <a:rPr lang="en-US" sz="2000">
                <a:solidFill>
                  <a:schemeClr val="lt1"/>
                </a:solidFill>
                <a:latin typeface="Calibri"/>
                <a:ea typeface="Calibri"/>
                <a:cs typeface="Calibri"/>
                <a:sym typeface="Calibri"/>
              </a:rPr>
              <a:t>/</a:t>
            </a:r>
            <a:r>
              <a:rPr b="0" i="0" lang="en-US" sz="2000" u="none" cap="none" strike="noStrike">
                <a:solidFill>
                  <a:schemeClr val="lt1"/>
                </a:solidFill>
                <a:latin typeface="Calibri"/>
                <a:ea typeface="Calibri"/>
                <a:cs typeface="Calibri"/>
                <a:sym typeface="Calibri"/>
              </a:rPr>
              <a:t>202</a:t>
            </a:r>
            <a:r>
              <a:rPr lang="en-US" sz="2000">
                <a:solidFill>
                  <a:schemeClr val="lt1"/>
                </a:solidFill>
                <a:latin typeface="Calibri"/>
                <a:ea typeface="Calibri"/>
                <a:cs typeface="Calibri"/>
                <a:sym typeface="Calibri"/>
              </a:rPr>
              <a:t>4</a:t>
            </a:r>
            <a:r>
              <a:rPr b="0" i="0" lang="en-US" sz="2000" u="none" cap="none" strike="noStrike">
                <a:solidFill>
                  <a:schemeClr val="lt1"/>
                </a:solidFill>
                <a:latin typeface="Calibri"/>
                <a:ea typeface="Calibri"/>
                <a:cs typeface="Calibri"/>
                <a:sym typeface="Calibri"/>
              </a:rPr>
              <a:t> (provisional dates)</a:t>
            </a:r>
            <a:endParaRPr b="0" i="0" sz="2000" u="sng"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400"/>
              <a:buFont typeface="Arial"/>
              <a:buNone/>
            </a:pPr>
            <a:r>
              <a:rPr b="0" i="0" lang="en-US" sz="2400" u="none" cap="none" strike="noStrike">
                <a:solidFill>
                  <a:schemeClr val="lt1"/>
                </a:solidFill>
                <a:latin typeface="Calibri"/>
                <a:ea typeface="Calibri"/>
                <a:cs typeface="Calibri"/>
                <a:sym typeface="Calibri"/>
              </a:rPr>
              <a:t>Practice placements are classified as either</a:t>
            </a:r>
            <a:endParaRPr/>
          </a:p>
          <a:p>
            <a:pPr indent="-285750" lvl="0" marL="28575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General/Core Placements OR Specialist placements</a:t>
            </a:r>
            <a:endParaRPr/>
          </a:p>
          <a:p>
            <a:pPr indent="-285750" lvl="0" marL="285750" marR="0" rtl="0" algn="l">
              <a:spcBef>
                <a:spcPts val="0"/>
              </a:spcBef>
              <a:spcAft>
                <a:spcPts val="0"/>
              </a:spcAft>
              <a:buClr>
                <a:schemeClr val="lt1"/>
              </a:buClr>
              <a:buSzPts val="2000"/>
              <a:buFont typeface="Arial"/>
              <a:buChar char="•"/>
            </a:pPr>
            <a:r>
              <a:rPr b="0" i="0" lang="en-US" sz="2000" u="none" cap="none" strike="noStrike">
                <a:solidFill>
                  <a:schemeClr val="lt1"/>
                </a:solidFill>
                <a:latin typeface="Calibri"/>
                <a:ea typeface="Calibri"/>
                <a:cs typeface="Calibri"/>
                <a:sym typeface="Calibri"/>
              </a:rPr>
              <a:t>Practice placements will occur in a variety of Health Care Providers (HSP) anywhere within the Irish East Hospital Group (IEHG) area  as well as within your allocated hospital group</a:t>
            </a:r>
            <a:endParaRPr/>
          </a:p>
          <a:p>
            <a:pPr indent="0" lvl="0" marL="0" marR="0" rtl="0" algn="l">
              <a:spcBef>
                <a:spcPts val="0"/>
              </a:spcBef>
              <a:spcAft>
                <a:spcPts val="0"/>
              </a:spcAft>
              <a:buClr>
                <a:schemeClr val="dk1"/>
              </a:buClr>
              <a:buSzPts val="2400"/>
              <a:buFont typeface="Arial"/>
              <a:buNone/>
            </a:pPr>
            <a:r>
              <a:t/>
            </a:r>
            <a:endParaRPr b="0" i="0" sz="24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800"/>
              <a:buFont typeface="Arial"/>
              <a:buNone/>
            </a:pPr>
            <a:r>
              <a:t/>
            </a:r>
            <a:endParaRPr b="0" i="0" sz="800" u="none" cap="none" strike="noStrik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25ff97d5a9d_0_25"/>
          <p:cNvSpPr txBox="1"/>
          <p:nvPr/>
        </p:nvSpPr>
        <p:spPr>
          <a:xfrm>
            <a:off x="-36512" y="116632"/>
            <a:ext cx="6912300" cy="640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2400"/>
              <a:buFont typeface="Arial"/>
              <a:buNone/>
            </a:pPr>
            <a:r>
              <a:t/>
            </a:r>
            <a:endParaRPr b="1" i="0" sz="25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800"/>
              <a:buFont typeface="Arial"/>
              <a:buNone/>
            </a:pPr>
            <a:r>
              <a:rPr b="1" i="0" lang="en-US" sz="2900" u="none" cap="none" strike="noStrike">
                <a:solidFill>
                  <a:schemeClr val="lt1"/>
                </a:solidFill>
                <a:latin typeface="Calibri"/>
                <a:ea typeface="Calibri"/>
                <a:cs typeface="Calibri"/>
                <a:sym typeface="Calibri"/>
              </a:rPr>
              <a:t>Practice Placements</a:t>
            </a:r>
            <a:endParaRPr sz="1500"/>
          </a:p>
          <a:p>
            <a:pPr indent="0" lvl="0" marL="38100" marR="0" rtl="0" algn="l">
              <a:lnSpc>
                <a:spcPct val="90000"/>
              </a:lnSpc>
              <a:spcBef>
                <a:spcPts val="180"/>
              </a:spcBef>
              <a:spcAft>
                <a:spcPts val="0"/>
              </a:spcAft>
              <a:buClr>
                <a:schemeClr val="dk1"/>
              </a:buClr>
              <a:buSzPts val="900"/>
              <a:buFont typeface="Arial"/>
              <a:buNone/>
            </a:pPr>
            <a:r>
              <a:t/>
            </a:r>
            <a:endParaRPr b="1" i="0" sz="1000" u="none" cap="none" strike="noStrike">
              <a:solidFill>
                <a:srgbClr val="244061"/>
              </a:solidFill>
              <a:latin typeface="Calibri"/>
              <a:ea typeface="Calibri"/>
              <a:cs typeface="Calibri"/>
              <a:sym typeface="Calibri"/>
            </a:endParaRPr>
          </a:p>
          <a:p>
            <a:pPr indent="0" lvl="0" marL="38100" marR="0" rtl="0" algn="l">
              <a:lnSpc>
                <a:spcPct val="90000"/>
              </a:lnSpc>
              <a:spcBef>
                <a:spcPts val="1000"/>
              </a:spcBef>
              <a:spcAft>
                <a:spcPts val="0"/>
              </a:spcAft>
              <a:buClr>
                <a:schemeClr val="lt1"/>
              </a:buClr>
              <a:buSzPts val="2000"/>
              <a:buFont typeface="Arial"/>
              <a:buNone/>
            </a:pPr>
            <a:r>
              <a:rPr b="1" i="0" lang="en-US" sz="2100" u="none" cap="none" strike="noStrike">
                <a:solidFill>
                  <a:schemeClr val="lt1"/>
                </a:solidFill>
                <a:latin typeface="Calibri"/>
                <a:ea typeface="Calibri"/>
                <a:cs typeface="Calibri"/>
                <a:sym typeface="Calibri"/>
              </a:rPr>
              <a:t>Where can your Stage 1 placement occur?</a:t>
            </a:r>
            <a:endParaRPr b="1" i="0" sz="2100" u="none" cap="none" strike="noStrike">
              <a:solidFill>
                <a:schemeClr val="lt1"/>
              </a:solidFill>
              <a:latin typeface="Calibri"/>
              <a:ea typeface="Calibri"/>
              <a:cs typeface="Calibri"/>
              <a:sym typeface="Calibri"/>
            </a:endParaRPr>
          </a:p>
          <a:p>
            <a:pPr indent="0" lvl="0" marL="38100" marR="0" rtl="0" algn="l">
              <a:lnSpc>
                <a:spcPct val="90000"/>
              </a:lnSpc>
              <a:spcBef>
                <a:spcPts val="1000"/>
              </a:spcBef>
              <a:spcAft>
                <a:spcPts val="0"/>
              </a:spcAft>
              <a:buClr>
                <a:schemeClr val="lt1"/>
              </a:buClr>
              <a:buSzPts val="2000"/>
              <a:buFont typeface="Arial"/>
              <a:buNone/>
            </a:pPr>
            <a:r>
              <a:t/>
            </a:r>
            <a:endParaRPr b="1" sz="2000">
              <a:solidFill>
                <a:schemeClr val="lt1"/>
              </a:solidFill>
              <a:latin typeface="Calibri"/>
              <a:ea typeface="Calibri"/>
              <a:cs typeface="Calibri"/>
              <a:sym typeface="Calibri"/>
            </a:endParaRPr>
          </a:p>
          <a:p>
            <a:pPr indent="0" lvl="0" marL="38100" marR="0" rtl="0" algn="l">
              <a:lnSpc>
                <a:spcPct val="90000"/>
              </a:lnSpc>
              <a:spcBef>
                <a:spcPts val="1000"/>
              </a:spcBef>
              <a:spcAft>
                <a:spcPts val="0"/>
              </a:spcAft>
              <a:buClr>
                <a:schemeClr val="lt1"/>
              </a:buClr>
              <a:buSzPts val="2000"/>
              <a:buFont typeface="Arial"/>
              <a:buNone/>
            </a:pPr>
            <a:r>
              <a:rPr b="1" i="1" lang="en-US" sz="2100">
                <a:solidFill>
                  <a:schemeClr val="lt1"/>
                </a:solidFill>
                <a:latin typeface="Calibri"/>
                <a:ea typeface="Calibri"/>
                <a:cs typeface="Calibri"/>
                <a:sym typeface="Calibri"/>
              </a:rPr>
              <a:t>General and Mental Health Programmes</a:t>
            </a:r>
            <a:endParaRPr b="1" i="1" sz="2100">
              <a:solidFill>
                <a:schemeClr val="lt1"/>
              </a:solidFill>
              <a:latin typeface="Calibri"/>
              <a:ea typeface="Calibri"/>
              <a:cs typeface="Calibri"/>
              <a:sym typeface="Calibri"/>
            </a:endParaRPr>
          </a:p>
          <a:p>
            <a:pPr indent="-285750" lvl="0" marL="323850" marR="0" rtl="0" algn="l">
              <a:lnSpc>
                <a:spcPct val="90000"/>
              </a:lnSpc>
              <a:spcBef>
                <a:spcPts val="960"/>
              </a:spcBef>
              <a:spcAft>
                <a:spcPts val="0"/>
              </a:spcAft>
              <a:buClr>
                <a:schemeClr val="lt1"/>
              </a:buClr>
              <a:buSzPts val="1800"/>
              <a:buFont typeface="Arial"/>
              <a:buChar char="•"/>
            </a:pPr>
            <a:r>
              <a:rPr b="1" i="0" lang="en-US" sz="1800" u="none" cap="none" strike="noStrike">
                <a:solidFill>
                  <a:schemeClr val="lt1"/>
                </a:solidFill>
                <a:latin typeface="Calibri"/>
                <a:ea typeface="Calibri"/>
                <a:cs typeface="Calibri"/>
                <a:sym typeface="Calibri"/>
              </a:rPr>
              <a:t>SVHG</a:t>
            </a:r>
            <a:r>
              <a:rPr b="0" i="0" lang="en-US" sz="1800" u="none" cap="none" strike="noStrike">
                <a:solidFill>
                  <a:schemeClr val="lt1"/>
                </a:solidFill>
                <a:latin typeface="Calibri"/>
                <a:ea typeface="Calibri"/>
                <a:cs typeface="Calibri"/>
                <a:sym typeface="Calibri"/>
              </a:rPr>
              <a:t>: SVUH, SMH, St. Columcilles, Blackrock Clinic, Beacon Hospital or St. Vincent’s Private Hospital</a:t>
            </a:r>
            <a:endParaRPr/>
          </a:p>
          <a:p>
            <a:pPr indent="-285750" lvl="0" marL="323850" marR="0" rtl="0" algn="l">
              <a:lnSpc>
                <a:spcPct val="90000"/>
              </a:lnSpc>
              <a:spcBef>
                <a:spcPts val="960"/>
              </a:spcBef>
              <a:spcAft>
                <a:spcPts val="0"/>
              </a:spcAft>
              <a:buClr>
                <a:schemeClr val="lt1"/>
              </a:buClr>
              <a:buSzPts val="1800"/>
              <a:buFont typeface="Arial"/>
              <a:buChar char="•"/>
            </a:pPr>
            <a:r>
              <a:rPr b="1" i="0" lang="en-US" sz="1800" u="none" cap="none" strike="noStrike">
                <a:solidFill>
                  <a:schemeClr val="lt1"/>
                </a:solidFill>
                <a:latin typeface="Calibri"/>
                <a:ea typeface="Calibri"/>
                <a:cs typeface="Calibri"/>
                <a:sym typeface="Calibri"/>
              </a:rPr>
              <a:t>MMUH</a:t>
            </a:r>
            <a:r>
              <a:rPr b="0" i="0" lang="en-US" sz="1800" u="none" cap="none" strike="noStrike">
                <a:solidFill>
                  <a:schemeClr val="lt1"/>
                </a:solidFill>
                <a:latin typeface="Calibri"/>
                <a:ea typeface="Calibri"/>
                <a:cs typeface="Calibri"/>
                <a:sym typeface="Calibri"/>
              </a:rPr>
              <a:t>: MMUH, Mater Private, Santry Sports Clinic, Cappagh or Clontarf Hospitals</a:t>
            </a:r>
            <a:endParaRPr/>
          </a:p>
          <a:p>
            <a:pPr indent="-285750" lvl="0" marL="323850" marR="0" rtl="0" algn="l">
              <a:lnSpc>
                <a:spcPct val="90000"/>
              </a:lnSpc>
              <a:spcBef>
                <a:spcPts val="960"/>
              </a:spcBef>
              <a:spcAft>
                <a:spcPts val="0"/>
              </a:spcAft>
              <a:buClr>
                <a:schemeClr val="lt1"/>
              </a:buClr>
              <a:buSzPts val="1800"/>
              <a:buFont typeface="Arial"/>
              <a:buChar char="•"/>
            </a:pPr>
            <a:r>
              <a:rPr b="1" i="0" lang="en-US" sz="1800" u="none" cap="none" strike="noStrike">
                <a:solidFill>
                  <a:schemeClr val="lt1"/>
                </a:solidFill>
                <a:latin typeface="Calibri"/>
                <a:ea typeface="Calibri"/>
                <a:cs typeface="Calibri"/>
                <a:sym typeface="Calibri"/>
              </a:rPr>
              <a:t>SJOGH</a:t>
            </a:r>
            <a:r>
              <a:rPr b="0" i="0" lang="en-US" sz="1800" u="none" cap="none" strike="noStrike">
                <a:solidFill>
                  <a:schemeClr val="lt1"/>
                </a:solidFill>
                <a:latin typeface="Calibri"/>
                <a:ea typeface="Calibri"/>
                <a:cs typeface="Calibri"/>
                <a:sym typeface="Calibri"/>
              </a:rPr>
              <a:t>: SJOGH Hospital or Cluain Mhuire Community Services around Stillorgan/Dun Laoghaire</a:t>
            </a:r>
            <a:endParaRPr/>
          </a:p>
          <a:p>
            <a:pPr indent="-285750" lvl="0" marL="323850" marR="0" rtl="0" algn="l">
              <a:lnSpc>
                <a:spcPct val="90000"/>
              </a:lnSpc>
              <a:spcBef>
                <a:spcPts val="960"/>
              </a:spcBef>
              <a:spcAft>
                <a:spcPts val="0"/>
              </a:spcAft>
              <a:buClr>
                <a:schemeClr val="lt1"/>
              </a:buClr>
              <a:buSzPts val="1800"/>
              <a:buFont typeface="Arial"/>
              <a:buChar char="•"/>
            </a:pPr>
            <a:r>
              <a:rPr b="1" i="0" lang="en-US" sz="1800" u="none" cap="none" strike="noStrike">
                <a:solidFill>
                  <a:schemeClr val="lt1"/>
                </a:solidFill>
                <a:latin typeface="Calibri"/>
                <a:ea typeface="Calibri"/>
                <a:cs typeface="Calibri"/>
                <a:sym typeface="Calibri"/>
              </a:rPr>
              <a:t>CHOE</a:t>
            </a:r>
            <a:r>
              <a:rPr b="0" i="0" lang="en-US" sz="1800" u="none" cap="none" strike="noStrike">
                <a:solidFill>
                  <a:schemeClr val="lt1"/>
                </a:solidFill>
                <a:latin typeface="Calibri"/>
                <a:ea typeface="Calibri"/>
                <a:cs typeface="Calibri"/>
                <a:sym typeface="Calibri"/>
              </a:rPr>
              <a:t>: Community Services as well as in-patient services between Clonskeagh, Elm Mount Unit in SVUH Campus or Newcastle Hospital and Community Services</a:t>
            </a:r>
            <a:endParaRPr/>
          </a:p>
          <a:p>
            <a:pPr indent="0" lvl="0" marL="0" marR="0" rtl="0" algn="l">
              <a:spcBef>
                <a:spcPts val="1080"/>
              </a:spcBef>
              <a:spcAft>
                <a:spcPts val="0"/>
              </a:spcAft>
              <a:buClr>
                <a:schemeClr val="dk1"/>
              </a:buClr>
              <a:buSzPts val="2400"/>
              <a:buFont typeface="Noto Sans Symbols"/>
              <a:buNone/>
            </a:pPr>
            <a:r>
              <a:t/>
            </a:r>
            <a:endParaRPr b="0" i="0" sz="23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800"/>
              <a:buFont typeface="Arial"/>
              <a:buNone/>
            </a:pPr>
            <a:r>
              <a:t/>
            </a:r>
            <a:endParaRPr b="0" i="0" sz="700" u="none" cap="none" strike="noStrike">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g25ff97d5a9d_0_149"/>
          <p:cNvSpPr txBox="1"/>
          <p:nvPr/>
        </p:nvSpPr>
        <p:spPr>
          <a:xfrm>
            <a:off x="-36512" y="116632"/>
            <a:ext cx="6912300" cy="5532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1600"/>
              <a:buFont typeface="Arial"/>
              <a:buNone/>
            </a:pPr>
            <a:r>
              <a:t/>
            </a:r>
            <a:endParaRPr b="1" i="0" sz="1600" u="none" cap="none" strike="noStrike">
              <a:solidFill>
                <a:srgbClr val="000000"/>
              </a:solidFill>
              <a:latin typeface="Arial Black"/>
              <a:ea typeface="Arial Black"/>
              <a:cs typeface="Arial Black"/>
              <a:sym typeface="Arial Black"/>
            </a:endParaRPr>
          </a:p>
          <a:p>
            <a:pPr indent="0" lvl="0" marL="0" marR="0" rtl="0" algn="l">
              <a:spcBef>
                <a:spcPts val="0"/>
              </a:spcBef>
              <a:spcAft>
                <a:spcPts val="0"/>
              </a:spcAft>
              <a:buClr>
                <a:schemeClr val="dk1"/>
              </a:buClr>
              <a:buSzPts val="2400"/>
              <a:buFont typeface="Arial"/>
              <a:buNone/>
            </a:pPr>
            <a:r>
              <a:t/>
            </a:r>
            <a:endParaRPr b="1" i="0" sz="24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2800"/>
              <a:buFont typeface="Arial"/>
              <a:buNone/>
            </a:pPr>
            <a:r>
              <a:rPr b="1" i="0" lang="en-US" sz="2900" u="none" cap="none" strike="noStrike">
                <a:solidFill>
                  <a:schemeClr val="lt1"/>
                </a:solidFill>
                <a:latin typeface="Calibri"/>
                <a:ea typeface="Calibri"/>
                <a:cs typeface="Calibri"/>
                <a:sym typeface="Calibri"/>
              </a:rPr>
              <a:t>Practice Placements</a:t>
            </a:r>
            <a:endParaRPr sz="1500"/>
          </a:p>
          <a:p>
            <a:pPr indent="0" lvl="0" marL="38100" marR="0" rtl="0" algn="l">
              <a:lnSpc>
                <a:spcPct val="90000"/>
              </a:lnSpc>
              <a:spcBef>
                <a:spcPts val="180"/>
              </a:spcBef>
              <a:spcAft>
                <a:spcPts val="0"/>
              </a:spcAft>
              <a:buClr>
                <a:schemeClr val="dk1"/>
              </a:buClr>
              <a:buSzPts val="900"/>
              <a:buFont typeface="Arial"/>
              <a:buNone/>
            </a:pPr>
            <a:r>
              <a:t/>
            </a:r>
            <a:endParaRPr b="1" i="0" sz="1000" u="none" cap="none" strike="noStrike">
              <a:solidFill>
                <a:srgbClr val="244061"/>
              </a:solidFill>
              <a:latin typeface="Calibri"/>
              <a:ea typeface="Calibri"/>
              <a:cs typeface="Calibri"/>
              <a:sym typeface="Calibri"/>
            </a:endParaRPr>
          </a:p>
          <a:p>
            <a:pPr indent="0" lvl="0" marL="38100" marR="0" rtl="0" algn="l">
              <a:lnSpc>
                <a:spcPct val="90000"/>
              </a:lnSpc>
              <a:spcBef>
                <a:spcPts val="1000"/>
              </a:spcBef>
              <a:spcAft>
                <a:spcPts val="0"/>
              </a:spcAft>
              <a:buClr>
                <a:schemeClr val="lt1"/>
              </a:buClr>
              <a:buSzPts val="2000"/>
              <a:buFont typeface="Arial"/>
              <a:buNone/>
            </a:pPr>
            <a:r>
              <a:rPr b="1" i="0" lang="en-US" sz="2100" u="none" cap="none" strike="noStrike">
                <a:solidFill>
                  <a:schemeClr val="lt1"/>
                </a:solidFill>
                <a:latin typeface="Calibri"/>
                <a:ea typeface="Calibri"/>
                <a:cs typeface="Calibri"/>
                <a:sym typeface="Calibri"/>
              </a:rPr>
              <a:t>Where can your Stage 1 placement occur?</a:t>
            </a:r>
            <a:endParaRPr b="1" i="0" sz="2100" u="none" cap="none" strike="noStrike">
              <a:solidFill>
                <a:schemeClr val="lt1"/>
              </a:solidFill>
              <a:latin typeface="Calibri"/>
              <a:ea typeface="Calibri"/>
              <a:cs typeface="Calibri"/>
              <a:sym typeface="Calibri"/>
            </a:endParaRPr>
          </a:p>
          <a:p>
            <a:pPr indent="0" lvl="0" marL="38100" marR="0" rtl="0" algn="l">
              <a:lnSpc>
                <a:spcPct val="90000"/>
              </a:lnSpc>
              <a:spcBef>
                <a:spcPts val="1000"/>
              </a:spcBef>
              <a:spcAft>
                <a:spcPts val="0"/>
              </a:spcAft>
              <a:buClr>
                <a:schemeClr val="lt1"/>
              </a:buClr>
              <a:buSzPts val="2000"/>
              <a:buFont typeface="Arial"/>
              <a:buNone/>
            </a:pPr>
            <a:r>
              <a:t/>
            </a:r>
            <a:endParaRPr b="1" sz="2100">
              <a:solidFill>
                <a:schemeClr val="lt1"/>
              </a:solidFill>
              <a:latin typeface="Calibri"/>
              <a:ea typeface="Calibri"/>
              <a:cs typeface="Calibri"/>
              <a:sym typeface="Calibri"/>
            </a:endParaRPr>
          </a:p>
          <a:p>
            <a:pPr indent="0" lvl="0" marL="38100" rtl="0" algn="l">
              <a:lnSpc>
                <a:spcPct val="90000"/>
              </a:lnSpc>
              <a:spcBef>
                <a:spcPts val="1000"/>
              </a:spcBef>
              <a:spcAft>
                <a:spcPts val="0"/>
              </a:spcAft>
              <a:buNone/>
            </a:pPr>
            <a:r>
              <a:rPr b="1" i="1" lang="en-US" sz="2100">
                <a:solidFill>
                  <a:schemeClr val="lt1"/>
                </a:solidFill>
                <a:latin typeface="Calibri"/>
                <a:ea typeface="Calibri"/>
                <a:cs typeface="Calibri"/>
                <a:sym typeface="Calibri"/>
              </a:rPr>
              <a:t>Children's &amp; General and Midwifery Programmes</a:t>
            </a:r>
            <a:endParaRPr sz="2100">
              <a:solidFill>
                <a:schemeClr val="lt1"/>
              </a:solidFill>
              <a:latin typeface="Calibri"/>
              <a:ea typeface="Calibri"/>
              <a:cs typeface="Calibri"/>
              <a:sym typeface="Calibri"/>
            </a:endParaRPr>
          </a:p>
          <a:p>
            <a:pPr indent="-285750" lvl="0" marL="323850" marR="0" rtl="0" algn="l">
              <a:lnSpc>
                <a:spcPct val="90000"/>
              </a:lnSpc>
              <a:spcBef>
                <a:spcPts val="960"/>
              </a:spcBef>
              <a:spcAft>
                <a:spcPts val="0"/>
              </a:spcAft>
              <a:buClr>
                <a:schemeClr val="lt1"/>
              </a:buClr>
              <a:buSzPts val="1800"/>
              <a:buFont typeface="Arial"/>
              <a:buChar char="•"/>
            </a:pPr>
            <a:r>
              <a:rPr b="1" i="0" lang="en-US" sz="1800" u="none" cap="none" strike="noStrike">
                <a:solidFill>
                  <a:schemeClr val="lt1"/>
                </a:solidFill>
                <a:latin typeface="Calibri"/>
                <a:ea typeface="Calibri"/>
                <a:cs typeface="Calibri"/>
                <a:sym typeface="Calibri"/>
              </a:rPr>
              <a:t>CHI-SVUH</a:t>
            </a:r>
            <a:r>
              <a:rPr b="0" i="0" lang="en-US" sz="1800" u="none" cap="none" strike="noStrike">
                <a:solidFill>
                  <a:schemeClr val="lt1"/>
                </a:solidFill>
                <a:latin typeface="Calibri"/>
                <a:ea typeface="Calibri"/>
                <a:cs typeface="Calibri"/>
                <a:sym typeface="Calibri"/>
              </a:rPr>
              <a:t>: CHI Cruml</a:t>
            </a:r>
            <a:r>
              <a:rPr lang="en-US" sz="1800">
                <a:solidFill>
                  <a:schemeClr val="lt1"/>
                </a:solidFill>
                <a:latin typeface="Calibri"/>
                <a:ea typeface="Calibri"/>
                <a:cs typeface="Calibri"/>
                <a:sym typeface="Calibri"/>
              </a:rPr>
              <a:t>in, Temple Street, Tallaght and Connolly </a:t>
            </a:r>
            <a:r>
              <a:rPr b="0" i="0" lang="en-US" sz="1800" u="none" cap="none" strike="noStrike">
                <a:solidFill>
                  <a:schemeClr val="lt1"/>
                </a:solidFill>
                <a:latin typeface="Calibri"/>
                <a:ea typeface="Calibri"/>
                <a:cs typeface="Calibri"/>
                <a:sym typeface="Calibri"/>
              </a:rPr>
              <a:t>(child) and SVUH (adult)</a:t>
            </a:r>
            <a:endParaRPr/>
          </a:p>
          <a:p>
            <a:pPr indent="-285750" lvl="0" marL="323850" marR="0" rtl="0" algn="l">
              <a:lnSpc>
                <a:spcPct val="90000"/>
              </a:lnSpc>
              <a:spcBef>
                <a:spcPts val="960"/>
              </a:spcBef>
              <a:spcAft>
                <a:spcPts val="0"/>
              </a:spcAft>
              <a:buClr>
                <a:schemeClr val="lt1"/>
              </a:buClr>
              <a:buSzPts val="1800"/>
              <a:buFont typeface="Arial"/>
              <a:buChar char="•"/>
            </a:pPr>
            <a:r>
              <a:rPr b="1" i="0" lang="en-US" sz="1800" u="none" cap="none" strike="noStrike">
                <a:solidFill>
                  <a:schemeClr val="lt1"/>
                </a:solidFill>
                <a:latin typeface="Calibri"/>
                <a:ea typeface="Calibri"/>
                <a:cs typeface="Calibri"/>
                <a:sym typeface="Calibri"/>
              </a:rPr>
              <a:t>CHI-MMUH</a:t>
            </a:r>
            <a:r>
              <a:rPr b="0" i="0" lang="en-US" sz="1800" u="none" cap="none" strike="noStrike">
                <a:solidFill>
                  <a:schemeClr val="lt1"/>
                </a:solidFill>
                <a:latin typeface="Calibri"/>
                <a:ea typeface="Calibri"/>
                <a:cs typeface="Calibri"/>
                <a:sym typeface="Calibri"/>
              </a:rPr>
              <a:t>: </a:t>
            </a:r>
            <a:r>
              <a:rPr lang="en-US" sz="1800">
                <a:solidFill>
                  <a:schemeClr val="lt1"/>
                </a:solidFill>
                <a:latin typeface="Calibri"/>
                <a:ea typeface="Calibri"/>
                <a:cs typeface="Calibri"/>
                <a:sym typeface="Calibri"/>
              </a:rPr>
              <a:t>CHI Crumlin, Temple Street, Tallaght and Connolly (child) </a:t>
            </a:r>
            <a:r>
              <a:rPr b="0" i="0" lang="en-US" sz="1800" u="none" cap="none" strike="noStrike">
                <a:solidFill>
                  <a:schemeClr val="lt1"/>
                </a:solidFill>
                <a:latin typeface="Calibri"/>
                <a:ea typeface="Calibri"/>
                <a:cs typeface="Calibri"/>
                <a:sym typeface="Calibri"/>
              </a:rPr>
              <a:t> MMUH (adult)</a:t>
            </a:r>
            <a:endParaRPr/>
          </a:p>
          <a:p>
            <a:pPr indent="-285750" lvl="0" marL="323850" marR="0" rtl="0" algn="l">
              <a:lnSpc>
                <a:spcPct val="90000"/>
              </a:lnSpc>
              <a:spcBef>
                <a:spcPts val="960"/>
              </a:spcBef>
              <a:spcAft>
                <a:spcPts val="0"/>
              </a:spcAft>
              <a:buClr>
                <a:schemeClr val="lt1"/>
              </a:buClr>
              <a:buSzPts val="1800"/>
              <a:buFont typeface="Arial"/>
              <a:buChar char="•"/>
            </a:pPr>
            <a:r>
              <a:rPr b="1" i="0" lang="en-US" sz="1800" u="none" cap="none" strike="noStrike">
                <a:solidFill>
                  <a:schemeClr val="lt1"/>
                </a:solidFill>
                <a:latin typeface="Calibri"/>
                <a:ea typeface="Calibri"/>
                <a:cs typeface="Calibri"/>
                <a:sym typeface="Calibri"/>
              </a:rPr>
              <a:t>NMH</a:t>
            </a:r>
            <a:r>
              <a:rPr b="0" i="0" lang="en-US" sz="1800" u="none" cap="none" strike="noStrike">
                <a:solidFill>
                  <a:schemeClr val="lt1"/>
                </a:solidFill>
                <a:latin typeface="Calibri"/>
                <a:ea typeface="Calibri"/>
                <a:cs typeface="Calibri"/>
                <a:sym typeface="Calibri"/>
              </a:rPr>
              <a:t>: National Maternity Hospital and/or Wexford Maternity Unit, Kilkenny Maternity Unit, Mullingar Maternity Unit</a:t>
            </a:r>
            <a:endParaRPr/>
          </a:p>
          <a:p>
            <a:pPr indent="0" lvl="0" marL="0" marR="0" rtl="0" algn="l">
              <a:spcBef>
                <a:spcPts val="1080"/>
              </a:spcBef>
              <a:spcAft>
                <a:spcPts val="0"/>
              </a:spcAft>
              <a:buClr>
                <a:schemeClr val="dk1"/>
              </a:buClr>
              <a:buSzPts val="2400"/>
              <a:buFont typeface="Noto Sans Symbols"/>
              <a:buNone/>
            </a:pPr>
            <a:r>
              <a:t/>
            </a:r>
            <a:endParaRPr b="0" i="0" sz="2300" u="none" cap="none" strike="noStrike">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800"/>
              <a:buFont typeface="Arial"/>
              <a:buNone/>
            </a:pPr>
            <a:r>
              <a:t/>
            </a:r>
            <a:endParaRPr b="0" i="0" sz="700" u="none" cap="none" strike="noStrike">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25ff97d5a9d_0_29"/>
          <p:cNvSpPr txBox="1"/>
          <p:nvPr/>
        </p:nvSpPr>
        <p:spPr>
          <a:xfrm>
            <a:off x="250825" y="476672"/>
            <a:ext cx="5977500" cy="61260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accent1"/>
              </a:buClr>
              <a:buSzPts val="1400"/>
              <a:buFont typeface="Arial"/>
              <a:buNone/>
            </a:pPr>
            <a:r>
              <a:t/>
            </a:r>
            <a:endParaRPr b="1" i="0" sz="1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400"/>
              <a:buFont typeface="Arial"/>
              <a:buNone/>
            </a:pPr>
            <a:r>
              <a:t/>
            </a:r>
            <a:endParaRPr b="1" i="0" sz="1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600"/>
              <a:buFont typeface="Arial"/>
              <a:buNone/>
            </a:pPr>
            <a:r>
              <a:t/>
            </a:r>
            <a:endParaRPr b="1" i="0" sz="16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t/>
            </a:r>
            <a:endParaRPr b="1" i="0" sz="24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3200"/>
              <a:buFont typeface="Arial"/>
              <a:buNone/>
            </a:pPr>
            <a:r>
              <a:rPr b="1" i="0" lang="en-US" sz="3200" u="none" cap="none" strike="noStrike">
                <a:solidFill>
                  <a:schemeClr val="lt1"/>
                </a:solidFill>
                <a:latin typeface="Calibri"/>
                <a:ea typeface="Calibri"/>
                <a:cs typeface="Calibri"/>
                <a:sym typeface="Calibri"/>
              </a:rPr>
              <a:t>Practice Placements</a:t>
            </a:r>
            <a:endParaRPr/>
          </a:p>
          <a:p>
            <a:pPr indent="0" lvl="0" marL="0" marR="0" rtl="0" algn="l">
              <a:lnSpc>
                <a:spcPct val="80000"/>
              </a:lnSpc>
              <a:spcBef>
                <a:spcPts val="0"/>
              </a:spcBef>
              <a:spcAft>
                <a:spcPts val="0"/>
              </a:spcAft>
              <a:buClr>
                <a:schemeClr val="accent1"/>
              </a:buClr>
              <a:buSzPts val="2400"/>
              <a:buFont typeface="Arial"/>
              <a:buNone/>
            </a:pPr>
            <a:r>
              <a:t/>
            </a:r>
            <a:endParaRPr b="1" i="0" sz="2400" u="sng"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rPr b="1" i="0" lang="en-US" sz="2400" u="none" cap="none" strike="noStrike">
                <a:solidFill>
                  <a:schemeClr val="lt1"/>
                </a:solidFill>
                <a:latin typeface="Calibri"/>
                <a:ea typeface="Calibri"/>
                <a:cs typeface="Calibri"/>
                <a:sym typeface="Calibri"/>
              </a:rPr>
              <a:t>100% Practice Placement attendance is required to meet the minimum NMBI registration requirements</a:t>
            </a:r>
            <a:endParaRPr/>
          </a:p>
          <a:p>
            <a:pPr indent="0" lvl="0" marL="0" marR="0" rtl="0" algn="l">
              <a:lnSpc>
                <a:spcPct val="80000"/>
              </a:lnSpc>
              <a:spcBef>
                <a:spcPts val="0"/>
              </a:spcBef>
              <a:spcAft>
                <a:spcPts val="0"/>
              </a:spcAft>
              <a:buClr>
                <a:schemeClr val="accent1"/>
              </a:buClr>
              <a:buSzPts val="2400"/>
              <a:buFont typeface="Arial"/>
              <a:buNone/>
            </a:pPr>
            <a:r>
              <a:t/>
            </a:r>
            <a:endParaRPr b="1" i="0" sz="24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rPr b="0" i="0" lang="en-US" sz="2400" u="none" cap="none" strike="noStrike">
                <a:solidFill>
                  <a:schemeClr val="lt1"/>
                </a:solidFill>
                <a:latin typeface="Calibri"/>
                <a:ea typeface="Calibri"/>
                <a:cs typeface="Calibri"/>
                <a:sym typeface="Calibri"/>
              </a:rPr>
              <a:t>During registration you completed the Programme Requirements, stating that you understand and accept: </a:t>
            </a:r>
            <a:endParaRPr/>
          </a:p>
          <a:p>
            <a:pPr indent="0" lvl="0" marL="0" marR="0" rtl="0" algn="l">
              <a:lnSpc>
                <a:spcPct val="80000"/>
              </a:lnSpc>
              <a:spcBef>
                <a:spcPts val="0"/>
              </a:spcBef>
              <a:spcAft>
                <a:spcPts val="0"/>
              </a:spcAft>
              <a:buClr>
                <a:schemeClr val="accent1"/>
              </a:buClr>
              <a:buSzPts val="1800"/>
              <a:buFont typeface="Arial"/>
              <a:buNone/>
            </a:pPr>
            <a:r>
              <a:t/>
            </a:r>
            <a:endParaRPr b="1" i="1" sz="18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800"/>
              <a:buFont typeface="Arial"/>
              <a:buNone/>
            </a:pPr>
            <a:r>
              <a:rPr b="1" i="1" lang="en-US" sz="1800" u="none" cap="none" strike="noStrike">
                <a:solidFill>
                  <a:schemeClr val="lt1"/>
                </a:solidFill>
                <a:latin typeface="Calibri"/>
                <a:ea typeface="Calibri"/>
                <a:cs typeface="Calibri"/>
                <a:sym typeface="Calibri"/>
              </a:rPr>
              <a:t>Full attendance is mandatory;  attendances are monitored, and all absences are recorded. Time owing due to absences </a:t>
            </a:r>
            <a:endParaRPr/>
          </a:p>
          <a:p>
            <a:pPr indent="0" lvl="0" marL="0" marR="0" rtl="0" algn="l">
              <a:lnSpc>
                <a:spcPct val="80000"/>
              </a:lnSpc>
              <a:spcBef>
                <a:spcPts val="0"/>
              </a:spcBef>
              <a:spcAft>
                <a:spcPts val="0"/>
              </a:spcAft>
              <a:buClr>
                <a:schemeClr val="accent1"/>
              </a:buClr>
              <a:buSzPts val="1800"/>
              <a:buFont typeface="Arial"/>
              <a:buNone/>
            </a:pPr>
            <a:r>
              <a:rPr b="1" i="1" lang="en-US" sz="1800" u="none" cap="none" strike="noStrike">
                <a:solidFill>
                  <a:schemeClr val="lt1"/>
                </a:solidFill>
                <a:latin typeface="Calibri"/>
                <a:ea typeface="Calibri"/>
                <a:cs typeface="Calibri"/>
                <a:sym typeface="Calibri"/>
              </a:rPr>
              <a:t>must be made up in full before progression to the next stage is possible. This additional practice placement time will be scheduled during the summer and is at the discretion of the Health Service Provider. </a:t>
            </a:r>
            <a:endParaRPr/>
          </a:p>
          <a:p>
            <a:pPr indent="0" lvl="0" marL="0" marR="0" rtl="0" algn="l">
              <a:lnSpc>
                <a:spcPct val="80000"/>
              </a:lnSpc>
              <a:spcBef>
                <a:spcPts val="0"/>
              </a:spcBef>
              <a:spcAft>
                <a:spcPts val="0"/>
              </a:spcAft>
              <a:buClr>
                <a:schemeClr val="accent1"/>
              </a:buClr>
              <a:buSzPts val="1800"/>
              <a:buFont typeface="Arial"/>
              <a:buNone/>
            </a:pPr>
            <a:r>
              <a:t/>
            </a:r>
            <a:endParaRPr b="1" i="1" sz="18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800"/>
              <a:buFont typeface="Arial"/>
              <a:buNone/>
            </a:pPr>
            <a:r>
              <a:rPr b="1" i="0" lang="en-US" sz="1800" u="none" cap="none" strike="noStrike">
                <a:solidFill>
                  <a:schemeClr val="dk1"/>
                </a:solidFill>
                <a:latin typeface="Calibri"/>
                <a:ea typeface="Calibri"/>
                <a:cs typeface="Calibri"/>
                <a:sym typeface="Calibri"/>
              </a:rPr>
              <a:t>Do not book flights/holidays for Summer 202</a:t>
            </a:r>
            <a:r>
              <a:rPr b="1" lang="en-US" sz="1800">
                <a:solidFill>
                  <a:schemeClr val="dk1"/>
                </a:solidFill>
                <a:latin typeface="Calibri"/>
                <a:ea typeface="Calibri"/>
                <a:cs typeface="Calibri"/>
                <a:sym typeface="Calibri"/>
              </a:rPr>
              <a:t>4</a:t>
            </a:r>
            <a:r>
              <a:rPr b="1" i="0" lang="en-US" sz="1800" u="none" cap="none" strike="noStrike">
                <a:solidFill>
                  <a:schemeClr val="dk1"/>
                </a:solidFill>
                <a:latin typeface="Calibri"/>
                <a:ea typeface="Calibri"/>
                <a:cs typeface="Calibri"/>
                <a:sym typeface="Calibri"/>
              </a:rPr>
              <a:t> until you are sure no practice placement time is outstanding. </a:t>
            </a:r>
            <a:endParaRPr/>
          </a:p>
          <a:p>
            <a:pPr indent="0" lvl="0" marL="0" marR="0" rtl="0" algn="l">
              <a:lnSpc>
                <a:spcPct val="80000"/>
              </a:lnSpc>
              <a:spcBef>
                <a:spcPts val="0"/>
              </a:spcBef>
              <a:spcAft>
                <a:spcPts val="0"/>
              </a:spcAft>
              <a:buClr>
                <a:schemeClr val="accent1"/>
              </a:buClr>
              <a:buSzPts val="1800"/>
              <a:buFont typeface="Arial"/>
              <a:buNone/>
            </a:pPr>
            <a:r>
              <a:t/>
            </a:r>
            <a:endParaRPr b="1" i="1" sz="18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5ff97d5a9d_0_33"/>
          <p:cNvSpPr txBox="1"/>
          <p:nvPr/>
        </p:nvSpPr>
        <p:spPr>
          <a:xfrm>
            <a:off x="250825" y="476672"/>
            <a:ext cx="6049500" cy="58305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accent1"/>
              </a:buClr>
              <a:buSzPts val="1800"/>
              <a:buFont typeface="Arial"/>
              <a:buNone/>
            </a:pPr>
            <a:r>
              <a:t/>
            </a:r>
            <a:endParaRPr b="1" i="0" sz="18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800"/>
              <a:buFont typeface="Arial"/>
              <a:buNone/>
            </a:pPr>
            <a:r>
              <a:t/>
            </a:r>
            <a:endParaRPr b="1" i="0" sz="18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800"/>
              <a:buFont typeface="Arial"/>
              <a:buNone/>
            </a:pPr>
            <a:r>
              <a:t/>
            </a:r>
            <a:endParaRPr b="1" i="0" sz="18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800"/>
              <a:buFont typeface="Arial"/>
              <a:buNone/>
            </a:pPr>
            <a:r>
              <a:t/>
            </a:r>
            <a:endParaRPr b="1" i="0" sz="1800" u="none" cap="none" strike="noStrike">
              <a:solidFill>
                <a:srgbClr val="000000"/>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800"/>
              <a:buFont typeface="Arial"/>
              <a:buNone/>
            </a:pPr>
            <a:r>
              <a:t/>
            </a:r>
            <a:endParaRPr b="1" i="0" sz="1800" u="sng" cap="none" strike="noStrike">
              <a:solidFill>
                <a:srgbClr val="0000FF"/>
              </a:solidFill>
              <a:latin typeface="Calibri"/>
              <a:ea typeface="Calibri"/>
              <a:cs typeface="Calibri"/>
              <a:sym typeface="Calibri"/>
              <a:hlinkClick r:id="rId3">
                <a:extLst>
                  <a:ext uri="{A12FA001-AC4F-418D-AE19-62706E023703}">
                    <ahyp:hlinkClr val="tx"/>
                  </a:ext>
                </a:extLst>
              </a:hlinkClick>
            </a:endParaRPr>
          </a:p>
          <a:p>
            <a:pPr indent="0" lvl="0" marL="0" marR="0" rtl="0" algn="l">
              <a:lnSpc>
                <a:spcPct val="80000"/>
              </a:lnSpc>
              <a:spcBef>
                <a:spcPts val="0"/>
              </a:spcBef>
              <a:spcAft>
                <a:spcPts val="0"/>
              </a:spcAft>
              <a:buClr>
                <a:schemeClr val="accent1"/>
              </a:buClr>
              <a:buSzPts val="2800"/>
              <a:buFont typeface="Arial"/>
              <a:buNone/>
            </a:pPr>
            <a:r>
              <a:t/>
            </a:r>
            <a:endParaRPr b="1" i="0" sz="2800" u="sng" cap="none" strike="noStrike">
              <a:solidFill>
                <a:srgbClr val="0000FF"/>
              </a:solidFill>
              <a:latin typeface="Calibri"/>
              <a:ea typeface="Calibri"/>
              <a:cs typeface="Calibri"/>
              <a:sym typeface="Calibri"/>
              <a:hlinkClick r:id="rId4">
                <a:extLst>
                  <a:ext uri="{A12FA001-AC4F-418D-AE19-62706E023703}">
                    <ahyp:hlinkClr val="tx"/>
                  </a:ext>
                </a:extLst>
              </a:hlinkClick>
            </a:endParaRPr>
          </a:p>
          <a:p>
            <a:pPr indent="0" lvl="0" marL="0" marR="0" rtl="0" algn="l">
              <a:lnSpc>
                <a:spcPct val="80000"/>
              </a:lnSpc>
              <a:spcBef>
                <a:spcPts val="0"/>
              </a:spcBef>
              <a:spcAft>
                <a:spcPts val="0"/>
              </a:spcAft>
              <a:buClr>
                <a:schemeClr val="accent1"/>
              </a:buClr>
              <a:buSzPts val="3200"/>
              <a:buFont typeface="Arial"/>
              <a:buNone/>
            </a:pPr>
            <a:r>
              <a:rPr b="1" i="0" lang="en-US" sz="3200" u="sng" cap="none" strike="noStrike">
                <a:solidFill>
                  <a:schemeClr val="lt1"/>
                </a:solidFill>
                <a:latin typeface="Calibri"/>
                <a:ea typeface="Calibri"/>
                <a:cs typeface="Calibri"/>
                <a:sym typeface="Calibri"/>
                <a:hlinkClick r:id="rId5">
                  <a:extLst>
                    <a:ext uri="{A12FA001-AC4F-418D-AE19-62706E023703}">
                      <ahyp:hlinkClr val="tx"/>
                    </a:ext>
                  </a:extLst>
                </a:hlinkClick>
              </a:rPr>
              <a:t>UCD Student Code of Conduct</a:t>
            </a:r>
            <a:endParaRPr b="1" i="0" sz="32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t/>
            </a:r>
            <a:endParaRPr b="1" i="0" sz="24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rPr b="0" i="0" lang="en-US" sz="2400" u="none" cap="none" strike="noStrike">
                <a:solidFill>
                  <a:schemeClr val="lt1"/>
                </a:solidFill>
                <a:latin typeface="Calibri"/>
                <a:ea typeface="Calibri"/>
                <a:cs typeface="Calibri"/>
                <a:sym typeface="Calibri"/>
              </a:rPr>
              <a:t>You are expected to act in a responsible way and take responsibility for your conduct</a:t>
            </a:r>
            <a:endParaRPr/>
          </a:p>
          <a:p>
            <a:pPr indent="0" lvl="0" marL="0" marR="0" rtl="0" algn="l">
              <a:lnSpc>
                <a:spcPct val="80000"/>
              </a:lnSpc>
              <a:spcBef>
                <a:spcPts val="0"/>
              </a:spcBef>
              <a:spcAft>
                <a:spcPts val="0"/>
              </a:spcAft>
              <a:buClr>
                <a:schemeClr val="accent1"/>
              </a:buClr>
              <a:buSzPts val="2400"/>
              <a:buFont typeface="Arial"/>
              <a:buNone/>
            </a:pPr>
            <a:r>
              <a:t/>
            </a:r>
            <a:endParaRPr b="0" i="0" sz="2400" u="none" cap="none" strike="noStrike">
              <a:solidFill>
                <a:schemeClr val="lt1"/>
              </a:solidFill>
              <a:latin typeface="Calibri"/>
              <a:ea typeface="Calibri"/>
              <a:cs typeface="Calibri"/>
              <a:sym typeface="Calibri"/>
            </a:endParaRPr>
          </a:p>
          <a:p>
            <a:pPr indent="-171450" lvl="0" marL="171450" marR="0" rtl="0" algn="l">
              <a:lnSpc>
                <a:spcPct val="80000"/>
              </a:lnSpc>
              <a:spcBef>
                <a:spcPts val="0"/>
              </a:spcBef>
              <a:spcAft>
                <a:spcPts val="0"/>
              </a:spcAft>
              <a:buClr>
                <a:schemeClr val="accent1"/>
              </a:buClr>
              <a:buSzPts val="2400"/>
              <a:buFont typeface="Arial"/>
              <a:buChar char="•"/>
            </a:pPr>
            <a:r>
              <a:rPr b="0" i="0" lang="en-US" sz="2400" u="none" cap="none" strike="noStrike">
                <a:solidFill>
                  <a:schemeClr val="lt1"/>
                </a:solidFill>
                <a:latin typeface="Calibri"/>
                <a:ea typeface="Calibri"/>
                <a:cs typeface="Calibri"/>
                <a:sym typeface="Calibri"/>
              </a:rPr>
              <a:t>Take responsibility for your behaviour, on and off campus, and ensure that your actions don’t have a negative impact on yourself, others or the University.</a:t>
            </a:r>
            <a:endParaRPr/>
          </a:p>
          <a:p>
            <a:pPr indent="-171450" lvl="0" marL="171450" marR="0" rtl="0" algn="l">
              <a:lnSpc>
                <a:spcPct val="80000"/>
              </a:lnSpc>
              <a:spcBef>
                <a:spcPts val="0"/>
              </a:spcBef>
              <a:spcAft>
                <a:spcPts val="0"/>
              </a:spcAft>
              <a:buClr>
                <a:schemeClr val="accent1"/>
              </a:buClr>
              <a:buSzPts val="2400"/>
              <a:buFont typeface="Arial"/>
              <a:buChar char="•"/>
            </a:pPr>
            <a:r>
              <a:rPr b="0" i="0" lang="en-US" sz="2400" u="none" cap="none" strike="noStrike">
                <a:solidFill>
                  <a:schemeClr val="lt1"/>
                </a:solidFill>
                <a:latin typeface="Calibri"/>
                <a:ea typeface="Calibri"/>
                <a:cs typeface="Calibri"/>
                <a:sym typeface="Calibri"/>
              </a:rPr>
              <a:t>Uphold the same high standards of good conduct while undertaking internships or work experience placements. </a:t>
            </a:r>
            <a:endParaRPr b="1" i="0" sz="24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400"/>
              <a:buFont typeface="Arial"/>
              <a:buNone/>
            </a:pPr>
            <a:r>
              <a:t/>
            </a:r>
            <a:endParaRPr b="1" i="0" sz="2400" u="sng"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800"/>
              <a:buFont typeface="Arial"/>
              <a:buNone/>
            </a:pPr>
            <a:r>
              <a:t/>
            </a:r>
            <a:endParaRPr b="1" i="0" sz="2800" u="none" cap="none" strike="noStrik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25ff97d5a9d_0_37"/>
          <p:cNvSpPr txBox="1"/>
          <p:nvPr/>
        </p:nvSpPr>
        <p:spPr>
          <a:xfrm>
            <a:off x="106809" y="116632"/>
            <a:ext cx="6409500" cy="63477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accent1"/>
              </a:buClr>
              <a:buSzPts val="2400"/>
              <a:buFont typeface="Arial"/>
              <a:buNone/>
            </a:pPr>
            <a:r>
              <a:t/>
            </a:r>
            <a:endParaRPr b="1" i="0" sz="2400" u="sng" cap="none" strike="noStrike">
              <a:solidFill>
                <a:schemeClr val="lt1"/>
              </a:solidFill>
              <a:latin typeface="Calibri"/>
              <a:ea typeface="Calibri"/>
              <a:cs typeface="Calibri"/>
              <a:sym typeface="Calibri"/>
              <a:hlinkClick r:id="rId3">
                <a:extLst>
                  <a:ext uri="{A12FA001-AC4F-418D-AE19-62706E023703}">
                    <ahyp:hlinkClr val="tx"/>
                  </a:ext>
                </a:extLst>
              </a:hlinkClick>
            </a:endParaRPr>
          </a:p>
          <a:p>
            <a:pPr indent="0" lvl="0" marL="0" marR="0" rtl="0" algn="l">
              <a:lnSpc>
                <a:spcPct val="80000"/>
              </a:lnSpc>
              <a:spcBef>
                <a:spcPts val="0"/>
              </a:spcBef>
              <a:spcAft>
                <a:spcPts val="0"/>
              </a:spcAft>
              <a:buClr>
                <a:schemeClr val="accent1"/>
              </a:buClr>
              <a:buSzPts val="2400"/>
              <a:buFont typeface="Arial"/>
              <a:buNone/>
            </a:pPr>
            <a:r>
              <a:t/>
            </a:r>
            <a:endParaRPr b="1" i="0" sz="2400" u="sng" cap="none" strike="noStrike">
              <a:solidFill>
                <a:schemeClr val="lt1"/>
              </a:solidFill>
              <a:latin typeface="Calibri"/>
              <a:ea typeface="Calibri"/>
              <a:cs typeface="Calibri"/>
              <a:sym typeface="Calibri"/>
              <a:hlinkClick r:id="rId4">
                <a:extLst>
                  <a:ext uri="{A12FA001-AC4F-418D-AE19-62706E023703}">
                    <ahyp:hlinkClr val="tx"/>
                  </a:ext>
                </a:extLst>
              </a:hlinkClick>
            </a:endParaRPr>
          </a:p>
          <a:p>
            <a:pPr indent="0" lvl="0" marL="0" marR="0" rtl="0" algn="l">
              <a:lnSpc>
                <a:spcPct val="80000"/>
              </a:lnSpc>
              <a:spcBef>
                <a:spcPts val="0"/>
              </a:spcBef>
              <a:spcAft>
                <a:spcPts val="0"/>
              </a:spcAft>
              <a:buClr>
                <a:schemeClr val="accent1"/>
              </a:buClr>
              <a:buSzPts val="2400"/>
              <a:buFont typeface="Arial"/>
              <a:buNone/>
            </a:pPr>
            <a:r>
              <a:t/>
            </a:r>
            <a:endParaRPr b="1" i="0" sz="2400" u="sng" cap="none" strike="noStrike">
              <a:solidFill>
                <a:schemeClr val="lt1"/>
              </a:solidFill>
              <a:latin typeface="Calibri"/>
              <a:ea typeface="Calibri"/>
              <a:cs typeface="Calibri"/>
              <a:sym typeface="Calibri"/>
              <a:hlinkClick r:id="rId5">
                <a:extLst>
                  <a:ext uri="{A12FA001-AC4F-418D-AE19-62706E023703}">
                    <ahyp:hlinkClr val="tx"/>
                  </a:ext>
                </a:extLst>
              </a:hlinkClick>
            </a:endParaRPr>
          </a:p>
          <a:p>
            <a:pPr indent="0" lvl="0" marL="0" marR="0" rtl="0" algn="l">
              <a:lnSpc>
                <a:spcPct val="80000"/>
              </a:lnSpc>
              <a:spcBef>
                <a:spcPts val="0"/>
              </a:spcBef>
              <a:spcAft>
                <a:spcPts val="0"/>
              </a:spcAft>
              <a:buClr>
                <a:schemeClr val="accent1"/>
              </a:buClr>
              <a:buSzPts val="2400"/>
              <a:buFont typeface="Arial"/>
              <a:buNone/>
            </a:pPr>
            <a:r>
              <a:t/>
            </a:r>
            <a:endParaRPr b="1" i="0" sz="2400" u="sng" cap="none" strike="noStrike">
              <a:solidFill>
                <a:schemeClr val="lt1"/>
              </a:solidFill>
              <a:latin typeface="Calibri"/>
              <a:ea typeface="Calibri"/>
              <a:cs typeface="Calibri"/>
              <a:sym typeface="Calibri"/>
              <a:hlinkClick r:id="rId6">
                <a:extLst>
                  <a:ext uri="{A12FA001-AC4F-418D-AE19-62706E023703}">
                    <ahyp:hlinkClr val="tx"/>
                  </a:ext>
                </a:extLst>
              </a:hlinkClick>
            </a:endParaRPr>
          </a:p>
          <a:p>
            <a:pPr indent="0" lvl="0" marL="0" marR="0" rtl="0" algn="l">
              <a:lnSpc>
                <a:spcPct val="80000"/>
              </a:lnSpc>
              <a:spcBef>
                <a:spcPts val="0"/>
              </a:spcBef>
              <a:spcAft>
                <a:spcPts val="0"/>
              </a:spcAft>
              <a:buClr>
                <a:schemeClr val="accent1"/>
              </a:buClr>
              <a:buSzPts val="2800"/>
              <a:buFont typeface="Arial"/>
              <a:buNone/>
            </a:pPr>
            <a:r>
              <a:rPr b="1" i="0" lang="en-US" sz="2800" u="sng" cap="none" strike="noStrike">
                <a:solidFill>
                  <a:schemeClr val="lt1"/>
                </a:solidFill>
                <a:latin typeface="Calibri"/>
                <a:ea typeface="Calibri"/>
                <a:cs typeface="Calibri"/>
                <a:sym typeface="Calibri"/>
                <a:hlinkClick r:id="rId7">
                  <a:extLst>
                    <a:ext uri="{A12FA001-AC4F-418D-AE19-62706E023703}">
                      <ahyp:hlinkClr val="tx"/>
                    </a:ext>
                  </a:extLst>
                </a:hlinkClick>
              </a:rPr>
              <a:t>School of Nursing, Midwifery &amp; Health Systems – Fitness to Practice</a:t>
            </a:r>
            <a:endParaRPr b="1" i="0" sz="28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000"/>
              <a:buFont typeface="Arial"/>
              <a:buNone/>
            </a:pPr>
            <a:r>
              <a:t/>
            </a:r>
            <a:endParaRPr b="1" i="1" sz="20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2000"/>
              <a:buFont typeface="Arial"/>
              <a:buNone/>
            </a:pPr>
            <a:r>
              <a:rPr b="0" i="0" lang="en-US" sz="2000" u="none" cap="none" strike="noStrike">
                <a:solidFill>
                  <a:schemeClr val="lt1"/>
                </a:solidFill>
                <a:latin typeface="Calibri"/>
                <a:ea typeface="Calibri"/>
                <a:cs typeface="Calibri"/>
                <a:sym typeface="Calibri"/>
              </a:rPr>
              <a:t>Fitness to Practice means having the skills, knowledge, health and character necessary to undertake and complete a programme with professional practice, experiential learning or clinical work safely and effectively, fulfilling the responsibilities within the scope of practice in a chosen field. </a:t>
            </a:r>
            <a:endParaRPr/>
          </a:p>
          <a:p>
            <a:pPr indent="0" lvl="0" marL="0" marR="0" rtl="0" algn="l">
              <a:lnSpc>
                <a:spcPct val="80000"/>
              </a:lnSpc>
              <a:spcBef>
                <a:spcPts val="0"/>
              </a:spcBef>
              <a:spcAft>
                <a:spcPts val="0"/>
              </a:spcAft>
              <a:buClr>
                <a:schemeClr val="accent1"/>
              </a:buClr>
              <a:buSzPts val="1800"/>
              <a:buFont typeface="Arial"/>
              <a:buNone/>
            </a:pPr>
            <a:r>
              <a:t/>
            </a:r>
            <a:endParaRPr b="1" i="1" sz="1800" u="none" cap="none" strike="noStrike">
              <a:solidFill>
                <a:schemeClr val="lt1"/>
              </a:solidFill>
              <a:latin typeface="Calibri"/>
              <a:ea typeface="Calibri"/>
              <a:cs typeface="Calibri"/>
              <a:sym typeface="Calibri"/>
            </a:endParaRPr>
          </a:p>
          <a:p>
            <a:pPr indent="-228600" lvl="0" marL="228600" marR="0" rtl="0" algn="l">
              <a:lnSpc>
                <a:spcPct val="80000"/>
              </a:lnSpc>
              <a:spcBef>
                <a:spcPts val="0"/>
              </a:spcBef>
              <a:spcAft>
                <a:spcPts val="0"/>
              </a:spcAft>
              <a:buClr>
                <a:schemeClr val="accent1"/>
              </a:buClr>
              <a:buSzPts val="1800"/>
              <a:buFont typeface="Calibri"/>
              <a:buAutoNum type="arabicPeriod"/>
            </a:pPr>
            <a:r>
              <a:rPr b="0" i="0" lang="en-US" sz="1800" u="none" cap="none" strike="noStrike">
                <a:solidFill>
                  <a:schemeClr val="lt1"/>
                </a:solidFill>
                <a:latin typeface="Calibri"/>
                <a:ea typeface="Calibri"/>
                <a:cs typeface="Calibri"/>
                <a:sym typeface="Calibri"/>
              </a:rPr>
              <a:t>The primacy of the patient experience; making patient care and that of their significant others the primary concern, treating them as individuals and respecting their autonomy and dignity. </a:t>
            </a:r>
            <a:endParaRPr/>
          </a:p>
          <a:p>
            <a:pPr indent="-228600" lvl="0" marL="228600" marR="0" rtl="0" algn="l">
              <a:lnSpc>
                <a:spcPct val="80000"/>
              </a:lnSpc>
              <a:spcBef>
                <a:spcPts val="0"/>
              </a:spcBef>
              <a:spcAft>
                <a:spcPts val="0"/>
              </a:spcAft>
              <a:buClr>
                <a:schemeClr val="accent1"/>
              </a:buClr>
              <a:buSzPts val="1800"/>
              <a:buFont typeface="Calibri"/>
              <a:buAutoNum type="arabicPeriod"/>
            </a:pPr>
            <a:r>
              <a:rPr b="0" i="0" lang="en-US" sz="1800" u="none" cap="none" strike="noStrike">
                <a:solidFill>
                  <a:schemeClr val="lt1"/>
                </a:solidFill>
                <a:latin typeface="Calibri"/>
                <a:ea typeface="Calibri"/>
                <a:cs typeface="Calibri"/>
                <a:sym typeface="Calibri"/>
              </a:rPr>
              <a:t>Work with others in a spirit of mutual respect, collegiality and partnership to protect and promote the health and wellbeing of those being cared for, their families, carers, and the wider community.</a:t>
            </a:r>
            <a:endParaRPr/>
          </a:p>
          <a:p>
            <a:pPr indent="-228600" lvl="0" marL="228600" marR="0" rtl="0" algn="l">
              <a:lnSpc>
                <a:spcPct val="80000"/>
              </a:lnSpc>
              <a:spcBef>
                <a:spcPts val="0"/>
              </a:spcBef>
              <a:spcAft>
                <a:spcPts val="0"/>
              </a:spcAft>
              <a:buClr>
                <a:schemeClr val="accent1"/>
              </a:buClr>
              <a:buSzPts val="1800"/>
              <a:buFont typeface="Calibri"/>
              <a:buAutoNum type="arabicPeriod"/>
            </a:pPr>
            <a:r>
              <a:rPr b="0" i="0" lang="en-US" sz="1800" u="none" cap="none" strike="noStrike">
                <a:solidFill>
                  <a:schemeClr val="lt1"/>
                </a:solidFill>
                <a:latin typeface="Calibri"/>
                <a:ea typeface="Calibri"/>
                <a:cs typeface="Calibri"/>
                <a:sym typeface="Calibri"/>
              </a:rPr>
              <a:t>Provide a high standard of practice and care at all times.</a:t>
            </a:r>
            <a:endParaRPr/>
          </a:p>
          <a:p>
            <a:pPr indent="-228600" lvl="0" marL="228600" marR="0" rtl="0" algn="l">
              <a:lnSpc>
                <a:spcPct val="80000"/>
              </a:lnSpc>
              <a:spcBef>
                <a:spcPts val="0"/>
              </a:spcBef>
              <a:spcAft>
                <a:spcPts val="0"/>
              </a:spcAft>
              <a:buClr>
                <a:schemeClr val="accent1"/>
              </a:buClr>
              <a:buSzPts val="1800"/>
              <a:buFont typeface="Calibri"/>
              <a:buAutoNum type="arabicPeriod"/>
            </a:pPr>
            <a:r>
              <a:rPr b="0" i="0" lang="en-US" sz="1800" u="none" cap="none" strike="noStrike">
                <a:solidFill>
                  <a:schemeClr val="lt1"/>
                </a:solidFill>
                <a:latin typeface="Calibri"/>
                <a:ea typeface="Calibri"/>
                <a:cs typeface="Calibri"/>
                <a:sym typeface="Calibri"/>
              </a:rPr>
              <a:t>Be open and honest, act with integrity and uphold the reputation of the professions.</a:t>
            </a:r>
            <a:endParaRPr b="1" i="1" sz="1800" u="none" cap="none" strike="noStrike">
              <a:solidFill>
                <a:schemeClr val="lt1"/>
              </a:solidFill>
              <a:latin typeface="Calibri"/>
              <a:ea typeface="Calibri"/>
              <a:cs typeface="Calibri"/>
              <a:sym typeface="Calibri"/>
            </a:endParaRPr>
          </a:p>
          <a:p>
            <a:pPr indent="0" lvl="0" marL="0" marR="0" rtl="0" algn="l">
              <a:lnSpc>
                <a:spcPct val="80000"/>
              </a:lnSpc>
              <a:spcBef>
                <a:spcPts val="0"/>
              </a:spcBef>
              <a:spcAft>
                <a:spcPts val="0"/>
              </a:spcAft>
              <a:buClr>
                <a:schemeClr val="accent1"/>
              </a:buClr>
              <a:buSzPts val="1800"/>
              <a:buFont typeface="Arial"/>
              <a:buNone/>
            </a:pPr>
            <a:r>
              <a:t/>
            </a:r>
            <a:endParaRPr b="1" i="0" sz="1800" u="none" cap="none" strike="noStrik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2012-08-23T16:25:33Z</dcterms:created>
  <dc:creator>Carmel</dc:creator>
</cp:coreProperties>
</file>